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9" r:id="rId4"/>
    <p:sldId id="261" r:id="rId5"/>
    <p:sldId id="258" r:id="rId6"/>
    <p:sldId id="260" r:id="rId7"/>
    <p:sldId id="280" r:id="rId8"/>
    <p:sldId id="281" r:id="rId9"/>
    <p:sldId id="317" r:id="rId10"/>
    <p:sldId id="283" r:id="rId11"/>
    <p:sldId id="312" r:id="rId12"/>
    <p:sldId id="286" r:id="rId13"/>
    <p:sldId id="265" r:id="rId14"/>
    <p:sldId id="301" r:id="rId15"/>
    <p:sldId id="306" r:id="rId16"/>
    <p:sldId id="304" r:id="rId17"/>
    <p:sldId id="308" r:id="rId18"/>
    <p:sldId id="310" r:id="rId19"/>
    <p:sldId id="271" r:id="rId20"/>
    <p:sldId id="272" r:id="rId21"/>
    <p:sldId id="276" r:id="rId22"/>
    <p:sldId id="313" r:id="rId23"/>
    <p:sldId id="273" r:id="rId24"/>
    <p:sldId id="314" r:id="rId25"/>
    <p:sldId id="274" r:id="rId26"/>
    <p:sldId id="315" r:id="rId27"/>
    <p:sldId id="284" r:id="rId28"/>
    <p:sldId id="278" r:id="rId29"/>
    <p:sldId id="321" r:id="rId30"/>
    <p:sldId id="324" r:id="rId31"/>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884A75-90B9-45DC-95A1-47455F49F1FD}" type="doc">
      <dgm:prSet loTypeId="urn:microsoft.com/office/officeart/2009/3/layout/RandomtoResultProcess" loCatId="process" qsTypeId="urn:microsoft.com/office/officeart/2005/8/quickstyle/simple4" qsCatId="simple" csTypeId="urn:microsoft.com/office/officeart/2005/8/colors/colorful5" csCatId="colorful" phldr="1"/>
      <dgm:spPr/>
      <dgm:t>
        <a:bodyPr/>
        <a:lstStyle/>
        <a:p>
          <a:endParaRPr lang="pt-PT"/>
        </a:p>
      </dgm:t>
    </dgm:pt>
    <dgm:pt modelId="{0FE32A68-2D5C-4AA4-B0A1-711CF3F66149}">
      <dgm:prSet phldrT="[Texto]"/>
      <dgm:spPr/>
      <dgm:t>
        <a:bodyPr/>
        <a:lstStyle/>
        <a:p>
          <a:r>
            <a:rPr lang="pt-PT" dirty="0" smtClean="0"/>
            <a:t>Aumento de 10% na distância</a:t>
          </a:r>
          <a:endParaRPr lang="pt-PT" dirty="0"/>
        </a:p>
      </dgm:t>
    </dgm:pt>
    <dgm:pt modelId="{EBE928ED-29AD-4D5C-9F7B-FBE2105BF068}" type="parTrans" cxnId="{E5235D9C-68FF-4CB9-9AAE-CC86F0421F0C}">
      <dgm:prSet/>
      <dgm:spPr/>
      <dgm:t>
        <a:bodyPr/>
        <a:lstStyle/>
        <a:p>
          <a:endParaRPr lang="pt-PT"/>
        </a:p>
      </dgm:t>
    </dgm:pt>
    <dgm:pt modelId="{31EC7E01-4E77-4BCD-A1C4-DDE42BDBBD39}" type="sibTrans" cxnId="{E5235D9C-68FF-4CB9-9AAE-CC86F0421F0C}">
      <dgm:prSet/>
      <dgm:spPr/>
      <dgm:t>
        <a:bodyPr/>
        <a:lstStyle/>
        <a:p>
          <a:endParaRPr lang="pt-PT"/>
        </a:p>
      </dgm:t>
    </dgm:pt>
    <dgm:pt modelId="{BA4BEFBD-3B74-4BA6-A698-7E5C9CD8D2D9}">
      <dgm:prSet phldrT="[Texto]"/>
      <dgm:spPr/>
      <dgm:t>
        <a:bodyPr/>
        <a:lstStyle/>
        <a:p>
          <a:r>
            <a:rPr lang="pt-PT" dirty="0" smtClean="0"/>
            <a:t>Diminuição de 9% no comércio bilateral</a:t>
          </a:r>
          <a:endParaRPr lang="pt-PT" dirty="0"/>
        </a:p>
      </dgm:t>
    </dgm:pt>
    <dgm:pt modelId="{A4E7D8D0-A34C-47D4-BEB3-D8ABFE7F2F04}" type="parTrans" cxnId="{B263A235-A681-4682-94B6-B1A54B88E450}">
      <dgm:prSet/>
      <dgm:spPr/>
      <dgm:t>
        <a:bodyPr/>
        <a:lstStyle/>
        <a:p>
          <a:endParaRPr lang="pt-PT"/>
        </a:p>
      </dgm:t>
    </dgm:pt>
    <dgm:pt modelId="{05689156-5D94-4ABD-A610-4BD38587C159}" type="sibTrans" cxnId="{B263A235-A681-4682-94B6-B1A54B88E450}">
      <dgm:prSet/>
      <dgm:spPr/>
      <dgm:t>
        <a:bodyPr/>
        <a:lstStyle/>
        <a:p>
          <a:endParaRPr lang="pt-PT"/>
        </a:p>
      </dgm:t>
    </dgm:pt>
    <dgm:pt modelId="{0BF1B3F5-D9BF-4774-9607-088C3F8469FB}" type="pres">
      <dgm:prSet presAssocID="{18884A75-90B9-45DC-95A1-47455F49F1FD}" presName="Name0" presStyleCnt="0">
        <dgm:presLayoutVars>
          <dgm:dir/>
          <dgm:animOne val="branch"/>
          <dgm:animLvl val="lvl"/>
        </dgm:presLayoutVars>
      </dgm:prSet>
      <dgm:spPr/>
      <dgm:t>
        <a:bodyPr/>
        <a:lstStyle/>
        <a:p>
          <a:endParaRPr lang="pt-PT"/>
        </a:p>
      </dgm:t>
    </dgm:pt>
    <dgm:pt modelId="{797722C3-767B-4EE6-A579-B89756C9A965}" type="pres">
      <dgm:prSet presAssocID="{0FE32A68-2D5C-4AA4-B0A1-711CF3F66149}" presName="chaos" presStyleCnt="0"/>
      <dgm:spPr/>
    </dgm:pt>
    <dgm:pt modelId="{344D4FAE-F603-4598-84CD-31E9E7C986C1}" type="pres">
      <dgm:prSet presAssocID="{0FE32A68-2D5C-4AA4-B0A1-711CF3F66149}" presName="parTx1" presStyleLbl="revTx" presStyleIdx="0" presStyleCnt="1"/>
      <dgm:spPr/>
      <dgm:t>
        <a:bodyPr/>
        <a:lstStyle/>
        <a:p>
          <a:endParaRPr lang="pt-PT"/>
        </a:p>
      </dgm:t>
    </dgm:pt>
    <dgm:pt modelId="{5F2745A7-CA3A-4257-B814-C1D845FED03D}" type="pres">
      <dgm:prSet presAssocID="{0FE32A68-2D5C-4AA4-B0A1-711CF3F66149}" presName="c1" presStyleLbl="node1" presStyleIdx="0" presStyleCnt="19"/>
      <dgm:spPr/>
    </dgm:pt>
    <dgm:pt modelId="{E24C76A6-16A4-40B4-B7C1-C307BAFABEAD}" type="pres">
      <dgm:prSet presAssocID="{0FE32A68-2D5C-4AA4-B0A1-711CF3F66149}" presName="c2" presStyleLbl="node1" presStyleIdx="1" presStyleCnt="19"/>
      <dgm:spPr/>
    </dgm:pt>
    <dgm:pt modelId="{F40C5277-7F75-422D-819B-A10559926E9A}" type="pres">
      <dgm:prSet presAssocID="{0FE32A68-2D5C-4AA4-B0A1-711CF3F66149}" presName="c3" presStyleLbl="node1" presStyleIdx="2" presStyleCnt="19"/>
      <dgm:spPr/>
    </dgm:pt>
    <dgm:pt modelId="{D2965FCB-1D64-4A0D-8DC0-405A6E36DA9E}" type="pres">
      <dgm:prSet presAssocID="{0FE32A68-2D5C-4AA4-B0A1-711CF3F66149}" presName="c4" presStyleLbl="node1" presStyleIdx="3" presStyleCnt="19"/>
      <dgm:spPr/>
    </dgm:pt>
    <dgm:pt modelId="{1623F1D2-7FA0-4620-9725-BA18926D1934}" type="pres">
      <dgm:prSet presAssocID="{0FE32A68-2D5C-4AA4-B0A1-711CF3F66149}" presName="c5" presStyleLbl="node1" presStyleIdx="4" presStyleCnt="19"/>
      <dgm:spPr/>
    </dgm:pt>
    <dgm:pt modelId="{9579EEF6-9E20-4E69-9B38-EE6F5FC782E8}" type="pres">
      <dgm:prSet presAssocID="{0FE32A68-2D5C-4AA4-B0A1-711CF3F66149}" presName="c6" presStyleLbl="node1" presStyleIdx="5" presStyleCnt="19"/>
      <dgm:spPr/>
    </dgm:pt>
    <dgm:pt modelId="{1B8EF907-81A4-42A8-8D9B-53D48AEABD5D}" type="pres">
      <dgm:prSet presAssocID="{0FE32A68-2D5C-4AA4-B0A1-711CF3F66149}" presName="c7" presStyleLbl="node1" presStyleIdx="6" presStyleCnt="19"/>
      <dgm:spPr/>
    </dgm:pt>
    <dgm:pt modelId="{9EB9535E-EF1F-4DCA-965E-039FCA8DDA47}" type="pres">
      <dgm:prSet presAssocID="{0FE32A68-2D5C-4AA4-B0A1-711CF3F66149}" presName="c8" presStyleLbl="node1" presStyleIdx="7" presStyleCnt="19"/>
      <dgm:spPr/>
    </dgm:pt>
    <dgm:pt modelId="{6C51C688-7329-47CD-A860-7CB044E5E028}" type="pres">
      <dgm:prSet presAssocID="{0FE32A68-2D5C-4AA4-B0A1-711CF3F66149}" presName="c9" presStyleLbl="node1" presStyleIdx="8" presStyleCnt="19"/>
      <dgm:spPr/>
    </dgm:pt>
    <dgm:pt modelId="{7134EF69-0820-4FC6-8FF7-882D3EF76D36}" type="pres">
      <dgm:prSet presAssocID="{0FE32A68-2D5C-4AA4-B0A1-711CF3F66149}" presName="c10" presStyleLbl="node1" presStyleIdx="9" presStyleCnt="19"/>
      <dgm:spPr/>
    </dgm:pt>
    <dgm:pt modelId="{B0F5901E-DE5D-4E31-8FE0-6DEEEC87EE5F}" type="pres">
      <dgm:prSet presAssocID="{0FE32A68-2D5C-4AA4-B0A1-711CF3F66149}" presName="c11" presStyleLbl="node1" presStyleIdx="10" presStyleCnt="19"/>
      <dgm:spPr/>
    </dgm:pt>
    <dgm:pt modelId="{C7E9F732-6B22-46D3-BA27-7968533D48AA}" type="pres">
      <dgm:prSet presAssocID="{0FE32A68-2D5C-4AA4-B0A1-711CF3F66149}" presName="c12" presStyleLbl="node1" presStyleIdx="11" presStyleCnt="19"/>
      <dgm:spPr/>
    </dgm:pt>
    <dgm:pt modelId="{EF55B6CB-908A-445A-A9A2-00499E223438}" type="pres">
      <dgm:prSet presAssocID="{0FE32A68-2D5C-4AA4-B0A1-711CF3F66149}" presName="c13" presStyleLbl="node1" presStyleIdx="12" presStyleCnt="19"/>
      <dgm:spPr/>
    </dgm:pt>
    <dgm:pt modelId="{F5964CCE-00C8-4DAC-871A-E63FF5DB0FB4}" type="pres">
      <dgm:prSet presAssocID="{0FE32A68-2D5C-4AA4-B0A1-711CF3F66149}" presName="c14" presStyleLbl="node1" presStyleIdx="13" presStyleCnt="19"/>
      <dgm:spPr/>
    </dgm:pt>
    <dgm:pt modelId="{83F7CC08-A190-4B2C-B026-29239813AA65}" type="pres">
      <dgm:prSet presAssocID="{0FE32A68-2D5C-4AA4-B0A1-711CF3F66149}" presName="c15" presStyleLbl="node1" presStyleIdx="14" presStyleCnt="19"/>
      <dgm:spPr/>
    </dgm:pt>
    <dgm:pt modelId="{67DB3A7D-28A5-4EBF-83D9-95A2BBB245CC}" type="pres">
      <dgm:prSet presAssocID="{0FE32A68-2D5C-4AA4-B0A1-711CF3F66149}" presName="c16" presStyleLbl="node1" presStyleIdx="15" presStyleCnt="19"/>
      <dgm:spPr/>
    </dgm:pt>
    <dgm:pt modelId="{7873BFDD-359F-47EC-BF30-CD900D74D61E}" type="pres">
      <dgm:prSet presAssocID="{0FE32A68-2D5C-4AA4-B0A1-711CF3F66149}" presName="c17" presStyleLbl="node1" presStyleIdx="16" presStyleCnt="19"/>
      <dgm:spPr/>
    </dgm:pt>
    <dgm:pt modelId="{19592D5C-7186-44A3-923F-2F7CDBA826DA}" type="pres">
      <dgm:prSet presAssocID="{0FE32A68-2D5C-4AA4-B0A1-711CF3F66149}" presName="c18" presStyleLbl="node1" presStyleIdx="17" presStyleCnt="19"/>
      <dgm:spPr/>
    </dgm:pt>
    <dgm:pt modelId="{812E1855-F15A-4116-8132-ECC6FCCF253D}" type="pres">
      <dgm:prSet presAssocID="{31EC7E01-4E77-4BCD-A1C4-DDE42BDBBD39}" presName="chevronComposite1" presStyleCnt="0"/>
      <dgm:spPr/>
    </dgm:pt>
    <dgm:pt modelId="{81539409-ADD6-4CA2-A08A-ED80FDEC74C9}" type="pres">
      <dgm:prSet presAssocID="{31EC7E01-4E77-4BCD-A1C4-DDE42BDBBD39}" presName="chevron1" presStyleLbl="sibTrans2D1" presStyleIdx="0" presStyleCnt="2"/>
      <dgm:spPr/>
    </dgm:pt>
    <dgm:pt modelId="{9D0E562E-BCB9-4FED-8640-5B548E8AC812}" type="pres">
      <dgm:prSet presAssocID="{31EC7E01-4E77-4BCD-A1C4-DDE42BDBBD39}" presName="spChevron1" presStyleCnt="0"/>
      <dgm:spPr/>
    </dgm:pt>
    <dgm:pt modelId="{5B420442-A8FA-4855-BDD4-C272EAEA0FFF}" type="pres">
      <dgm:prSet presAssocID="{31EC7E01-4E77-4BCD-A1C4-DDE42BDBBD39}" presName="overlap" presStyleCnt="0"/>
      <dgm:spPr/>
    </dgm:pt>
    <dgm:pt modelId="{BD8373DD-10CA-47C9-8474-BA378DA9BD33}" type="pres">
      <dgm:prSet presAssocID="{31EC7E01-4E77-4BCD-A1C4-DDE42BDBBD39}" presName="chevronComposite2" presStyleCnt="0"/>
      <dgm:spPr/>
    </dgm:pt>
    <dgm:pt modelId="{1190BA2C-E938-4BF2-822B-D74A0450D9DF}" type="pres">
      <dgm:prSet presAssocID="{31EC7E01-4E77-4BCD-A1C4-DDE42BDBBD39}" presName="chevron2" presStyleLbl="sibTrans2D1" presStyleIdx="1" presStyleCnt="2"/>
      <dgm:spPr/>
    </dgm:pt>
    <dgm:pt modelId="{71F22F7A-B872-4A05-82AF-8D74A71D683C}" type="pres">
      <dgm:prSet presAssocID="{31EC7E01-4E77-4BCD-A1C4-DDE42BDBBD39}" presName="spChevron2" presStyleCnt="0"/>
      <dgm:spPr/>
    </dgm:pt>
    <dgm:pt modelId="{96401F56-58CD-40CB-AABF-790B24C0EFEA}" type="pres">
      <dgm:prSet presAssocID="{BA4BEFBD-3B74-4BA6-A698-7E5C9CD8D2D9}" presName="last" presStyleCnt="0"/>
      <dgm:spPr/>
    </dgm:pt>
    <dgm:pt modelId="{1320ED05-C6F9-4FC0-80BE-01D07CA5B280}" type="pres">
      <dgm:prSet presAssocID="{BA4BEFBD-3B74-4BA6-A698-7E5C9CD8D2D9}" presName="circleTx" presStyleLbl="node1" presStyleIdx="18" presStyleCnt="19"/>
      <dgm:spPr/>
      <dgm:t>
        <a:bodyPr/>
        <a:lstStyle/>
        <a:p>
          <a:endParaRPr lang="pt-PT"/>
        </a:p>
      </dgm:t>
    </dgm:pt>
    <dgm:pt modelId="{D15B74BF-439D-4945-866D-5DA9D9FDC47A}" type="pres">
      <dgm:prSet presAssocID="{BA4BEFBD-3B74-4BA6-A698-7E5C9CD8D2D9}" presName="spN" presStyleCnt="0"/>
      <dgm:spPr/>
    </dgm:pt>
  </dgm:ptLst>
  <dgm:cxnLst>
    <dgm:cxn modelId="{E5235D9C-68FF-4CB9-9AAE-CC86F0421F0C}" srcId="{18884A75-90B9-45DC-95A1-47455F49F1FD}" destId="{0FE32A68-2D5C-4AA4-B0A1-711CF3F66149}" srcOrd="0" destOrd="0" parTransId="{EBE928ED-29AD-4D5C-9F7B-FBE2105BF068}" sibTransId="{31EC7E01-4E77-4BCD-A1C4-DDE42BDBBD39}"/>
    <dgm:cxn modelId="{279155C1-D9F4-49B9-B21E-5D89C2B717BD}" type="presOf" srcId="{BA4BEFBD-3B74-4BA6-A698-7E5C9CD8D2D9}" destId="{1320ED05-C6F9-4FC0-80BE-01D07CA5B280}" srcOrd="0" destOrd="0" presId="urn:microsoft.com/office/officeart/2009/3/layout/RandomtoResultProcess"/>
    <dgm:cxn modelId="{5A28B8C8-94D7-471E-A1B1-9FDD7C83859D}" type="presOf" srcId="{0FE32A68-2D5C-4AA4-B0A1-711CF3F66149}" destId="{344D4FAE-F603-4598-84CD-31E9E7C986C1}" srcOrd="0" destOrd="0" presId="urn:microsoft.com/office/officeart/2009/3/layout/RandomtoResultProcess"/>
    <dgm:cxn modelId="{B263A235-A681-4682-94B6-B1A54B88E450}" srcId="{18884A75-90B9-45DC-95A1-47455F49F1FD}" destId="{BA4BEFBD-3B74-4BA6-A698-7E5C9CD8D2D9}" srcOrd="1" destOrd="0" parTransId="{A4E7D8D0-A34C-47D4-BEB3-D8ABFE7F2F04}" sibTransId="{05689156-5D94-4ABD-A610-4BD38587C159}"/>
    <dgm:cxn modelId="{991BDDB3-677D-43F1-B8FF-5C1C2B4688FC}" type="presOf" srcId="{18884A75-90B9-45DC-95A1-47455F49F1FD}" destId="{0BF1B3F5-D9BF-4774-9607-088C3F8469FB}" srcOrd="0" destOrd="0" presId="urn:microsoft.com/office/officeart/2009/3/layout/RandomtoResultProcess"/>
    <dgm:cxn modelId="{C22931FB-6B78-489B-8298-A49B85842897}" type="presParOf" srcId="{0BF1B3F5-D9BF-4774-9607-088C3F8469FB}" destId="{797722C3-767B-4EE6-A579-B89756C9A965}" srcOrd="0" destOrd="0" presId="urn:microsoft.com/office/officeart/2009/3/layout/RandomtoResultProcess"/>
    <dgm:cxn modelId="{FC7EAEAD-9AA3-4796-B965-9CB447601E1F}" type="presParOf" srcId="{797722C3-767B-4EE6-A579-B89756C9A965}" destId="{344D4FAE-F603-4598-84CD-31E9E7C986C1}" srcOrd="0" destOrd="0" presId="urn:microsoft.com/office/officeart/2009/3/layout/RandomtoResultProcess"/>
    <dgm:cxn modelId="{73EE8F48-5672-4D36-8886-F2120F64186B}" type="presParOf" srcId="{797722C3-767B-4EE6-A579-B89756C9A965}" destId="{5F2745A7-CA3A-4257-B814-C1D845FED03D}" srcOrd="1" destOrd="0" presId="urn:microsoft.com/office/officeart/2009/3/layout/RandomtoResultProcess"/>
    <dgm:cxn modelId="{A4251AAF-1E9A-42F4-8F59-E11FF97E370B}" type="presParOf" srcId="{797722C3-767B-4EE6-A579-B89756C9A965}" destId="{E24C76A6-16A4-40B4-B7C1-C307BAFABEAD}" srcOrd="2" destOrd="0" presId="urn:microsoft.com/office/officeart/2009/3/layout/RandomtoResultProcess"/>
    <dgm:cxn modelId="{21C9EE8C-3169-424E-A8DC-3F85223B689D}" type="presParOf" srcId="{797722C3-767B-4EE6-A579-B89756C9A965}" destId="{F40C5277-7F75-422D-819B-A10559926E9A}" srcOrd="3" destOrd="0" presId="urn:microsoft.com/office/officeart/2009/3/layout/RandomtoResultProcess"/>
    <dgm:cxn modelId="{BDE61CE7-6781-44A1-8716-05DDB2DAC467}" type="presParOf" srcId="{797722C3-767B-4EE6-A579-B89756C9A965}" destId="{D2965FCB-1D64-4A0D-8DC0-405A6E36DA9E}" srcOrd="4" destOrd="0" presId="urn:microsoft.com/office/officeart/2009/3/layout/RandomtoResultProcess"/>
    <dgm:cxn modelId="{3FF2774E-5A95-49A9-954F-03E51520B597}" type="presParOf" srcId="{797722C3-767B-4EE6-A579-B89756C9A965}" destId="{1623F1D2-7FA0-4620-9725-BA18926D1934}" srcOrd="5" destOrd="0" presId="urn:microsoft.com/office/officeart/2009/3/layout/RandomtoResultProcess"/>
    <dgm:cxn modelId="{06E6978C-DCC0-49FE-866B-560E7AF3EDF7}" type="presParOf" srcId="{797722C3-767B-4EE6-A579-B89756C9A965}" destId="{9579EEF6-9E20-4E69-9B38-EE6F5FC782E8}" srcOrd="6" destOrd="0" presId="urn:microsoft.com/office/officeart/2009/3/layout/RandomtoResultProcess"/>
    <dgm:cxn modelId="{327291DD-D95D-4433-A753-039299E71C60}" type="presParOf" srcId="{797722C3-767B-4EE6-A579-B89756C9A965}" destId="{1B8EF907-81A4-42A8-8D9B-53D48AEABD5D}" srcOrd="7" destOrd="0" presId="urn:microsoft.com/office/officeart/2009/3/layout/RandomtoResultProcess"/>
    <dgm:cxn modelId="{EAAAB42B-9304-4E7D-BA22-4D46F6135B91}" type="presParOf" srcId="{797722C3-767B-4EE6-A579-B89756C9A965}" destId="{9EB9535E-EF1F-4DCA-965E-039FCA8DDA47}" srcOrd="8" destOrd="0" presId="urn:microsoft.com/office/officeart/2009/3/layout/RandomtoResultProcess"/>
    <dgm:cxn modelId="{179D9EF2-8FBC-4DCA-92B0-05586819F2D8}" type="presParOf" srcId="{797722C3-767B-4EE6-A579-B89756C9A965}" destId="{6C51C688-7329-47CD-A860-7CB044E5E028}" srcOrd="9" destOrd="0" presId="urn:microsoft.com/office/officeart/2009/3/layout/RandomtoResultProcess"/>
    <dgm:cxn modelId="{3389A30E-9A36-4DC1-9708-D1C7CB2680DC}" type="presParOf" srcId="{797722C3-767B-4EE6-A579-B89756C9A965}" destId="{7134EF69-0820-4FC6-8FF7-882D3EF76D36}" srcOrd="10" destOrd="0" presId="urn:microsoft.com/office/officeart/2009/3/layout/RandomtoResultProcess"/>
    <dgm:cxn modelId="{FA7098FB-88C3-4F1F-BC9C-336AEC0B2BBC}" type="presParOf" srcId="{797722C3-767B-4EE6-A579-B89756C9A965}" destId="{B0F5901E-DE5D-4E31-8FE0-6DEEEC87EE5F}" srcOrd="11" destOrd="0" presId="urn:microsoft.com/office/officeart/2009/3/layout/RandomtoResultProcess"/>
    <dgm:cxn modelId="{297FBCF3-5A6B-441F-9A31-432408050405}" type="presParOf" srcId="{797722C3-767B-4EE6-A579-B89756C9A965}" destId="{C7E9F732-6B22-46D3-BA27-7968533D48AA}" srcOrd="12" destOrd="0" presId="urn:microsoft.com/office/officeart/2009/3/layout/RandomtoResultProcess"/>
    <dgm:cxn modelId="{9ACBE446-E7D4-40DF-B6C0-61A37F5DCFED}" type="presParOf" srcId="{797722C3-767B-4EE6-A579-B89756C9A965}" destId="{EF55B6CB-908A-445A-A9A2-00499E223438}" srcOrd="13" destOrd="0" presId="urn:microsoft.com/office/officeart/2009/3/layout/RandomtoResultProcess"/>
    <dgm:cxn modelId="{95483F8B-DEB9-45B2-97A9-5EDCFB364C76}" type="presParOf" srcId="{797722C3-767B-4EE6-A579-B89756C9A965}" destId="{F5964CCE-00C8-4DAC-871A-E63FF5DB0FB4}" srcOrd="14" destOrd="0" presId="urn:microsoft.com/office/officeart/2009/3/layout/RandomtoResultProcess"/>
    <dgm:cxn modelId="{8B2BE0CC-90F3-4E35-858D-AED0B188DBDE}" type="presParOf" srcId="{797722C3-767B-4EE6-A579-B89756C9A965}" destId="{83F7CC08-A190-4B2C-B026-29239813AA65}" srcOrd="15" destOrd="0" presId="urn:microsoft.com/office/officeart/2009/3/layout/RandomtoResultProcess"/>
    <dgm:cxn modelId="{29D9A5B3-9A3F-43BE-B73B-3C139AAF64C9}" type="presParOf" srcId="{797722C3-767B-4EE6-A579-B89756C9A965}" destId="{67DB3A7D-28A5-4EBF-83D9-95A2BBB245CC}" srcOrd="16" destOrd="0" presId="urn:microsoft.com/office/officeart/2009/3/layout/RandomtoResultProcess"/>
    <dgm:cxn modelId="{C9CEBB0D-8779-43FB-8F10-964BB3922444}" type="presParOf" srcId="{797722C3-767B-4EE6-A579-B89756C9A965}" destId="{7873BFDD-359F-47EC-BF30-CD900D74D61E}" srcOrd="17" destOrd="0" presId="urn:microsoft.com/office/officeart/2009/3/layout/RandomtoResultProcess"/>
    <dgm:cxn modelId="{F6C8E2A2-FAAC-4A08-B311-97FBAB870793}" type="presParOf" srcId="{797722C3-767B-4EE6-A579-B89756C9A965}" destId="{19592D5C-7186-44A3-923F-2F7CDBA826DA}" srcOrd="18" destOrd="0" presId="urn:microsoft.com/office/officeart/2009/3/layout/RandomtoResultProcess"/>
    <dgm:cxn modelId="{9CD50E6D-1560-4A4D-9E41-85F0CADB674C}" type="presParOf" srcId="{0BF1B3F5-D9BF-4774-9607-088C3F8469FB}" destId="{812E1855-F15A-4116-8132-ECC6FCCF253D}" srcOrd="1" destOrd="0" presId="urn:microsoft.com/office/officeart/2009/3/layout/RandomtoResultProcess"/>
    <dgm:cxn modelId="{6DAFEA12-CF28-4870-9242-AAF07CA7E96E}" type="presParOf" srcId="{812E1855-F15A-4116-8132-ECC6FCCF253D}" destId="{81539409-ADD6-4CA2-A08A-ED80FDEC74C9}" srcOrd="0" destOrd="0" presId="urn:microsoft.com/office/officeart/2009/3/layout/RandomtoResultProcess"/>
    <dgm:cxn modelId="{65956094-3E1C-4BE2-9D42-3B2196B1B373}" type="presParOf" srcId="{812E1855-F15A-4116-8132-ECC6FCCF253D}" destId="{9D0E562E-BCB9-4FED-8640-5B548E8AC812}" srcOrd="1" destOrd="0" presId="urn:microsoft.com/office/officeart/2009/3/layout/RandomtoResultProcess"/>
    <dgm:cxn modelId="{4EBD75F8-CBF0-4AD0-9824-F9282E1AC861}" type="presParOf" srcId="{0BF1B3F5-D9BF-4774-9607-088C3F8469FB}" destId="{5B420442-A8FA-4855-BDD4-C272EAEA0FFF}" srcOrd="2" destOrd="0" presId="urn:microsoft.com/office/officeart/2009/3/layout/RandomtoResultProcess"/>
    <dgm:cxn modelId="{A63EC6AC-F8E7-4C53-BC40-A4B4D63992F0}" type="presParOf" srcId="{0BF1B3F5-D9BF-4774-9607-088C3F8469FB}" destId="{BD8373DD-10CA-47C9-8474-BA378DA9BD33}" srcOrd="3" destOrd="0" presId="urn:microsoft.com/office/officeart/2009/3/layout/RandomtoResultProcess"/>
    <dgm:cxn modelId="{F517C707-6E0F-460F-8E2E-61CCD326BA7A}" type="presParOf" srcId="{BD8373DD-10CA-47C9-8474-BA378DA9BD33}" destId="{1190BA2C-E938-4BF2-822B-D74A0450D9DF}" srcOrd="0" destOrd="0" presId="urn:microsoft.com/office/officeart/2009/3/layout/RandomtoResultProcess"/>
    <dgm:cxn modelId="{BDB8D812-AE00-449A-90FD-5261E2AB3177}" type="presParOf" srcId="{BD8373DD-10CA-47C9-8474-BA378DA9BD33}" destId="{71F22F7A-B872-4A05-82AF-8D74A71D683C}" srcOrd="1" destOrd="0" presId="urn:microsoft.com/office/officeart/2009/3/layout/RandomtoResultProcess"/>
    <dgm:cxn modelId="{DEA2B00A-F9E0-4A50-B6D5-57717E0C1B59}" type="presParOf" srcId="{0BF1B3F5-D9BF-4774-9607-088C3F8469FB}" destId="{96401F56-58CD-40CB-AABF-790B24C0EFEA}" srcOrd="4" destOrd="0" presId="urn:microsoft.com/office/officeart/2009/3/layout/RandomtoResultProcess"/>
    <dgm:cxn modelId="{D666B8B1-E004-43D8-99A6-BFE7F7F09B0D}" type="presParOf" srcId="{96401F56-58CD-40CB-AABF-790B24C0EFEA}" destId="{1320ED05-C6F9-4FC0-80BE-01D07CA5B280}" srcOrd="0" destOrd="0" presId="urn:microsoft.com/office/officeart/2009/3/layout/RandomtoResultProcess"/>
    <dgm:cxn modelId="{BDF16F6E-9FB0-48E9-BEC3-FBCA7F81AC3A}" type="presParOf" srcId="{96401F56-58CD-40CB-AABF-790B24C0EFEA}" destId="{D15B74BF-439D-4945-866D-5DA9D9FDC47A}" srcOrd="1" destOrd="0" presId="urn:microsoft.com/office/officeart/2009/3/layout/RandomtoResult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C7D3E2-7CC3-496E-A060-24144D22373F}" type="doc">
      <dgm:prSet loTypeId="urn:microsoft.com/office/officeart/2005/8/layout/matrix1" loCatId="matrix" qsTypeId="urn:microsoft.com/office/officeart/2005/8/quickstyle/simple5" qsCatId="simple" csTypeId="urn:microsoft.com/office/officeart/2005/8/colors/colorful5" csCatId="colorful" phldr="1"/>
      <dgm:spPr/>
      <dgm:t>
        <a:bodyPr/>
        <a:lstStyle/>
        <a:p>
          <a:endParaRPr lang="pt-PT"/>
        </a:p>
      </dgm:t>
    </dgm:pt>
    <dgm:pt modelId="{9AC6F115-062D-435C-96E8-14149B497DF1}">
      <dgm:prSet phldrT="[Texto]"/>
      <dgm:spPr/>
      <dgm:t>
        <a:bodyPr/>
        <a:lstStyle/>
        <a:p>
          <a:r>
            <a:rPr lang="pt-PT" dirty="0" smtClean="0"/>
            <a:t>Localização</a:t>
          </a:r>
          <a:endParaRPr lang="pt-PT" dirty="0"/>
        </a:p>
      </dgm:t>
    </dgm:pt>
    <dgm:pt modelId="{3C93C335-98A5-434F-89FD-165058E69673}" type="parTrans" cxnId="{CC169718-3FBC-405C-A4F5-995798F072FE}">
      <dgm:prSet/>
      <dgm:spPr/>
      <dgm:t>
        <a:bodyPr/>
        <a:lstStyle/>
        <a:p>
          <a:endParaRPr lang="pt-PT"/>
        </a:p>
      </dgm:t>
    </dgm:pt>
    <dgm:pt modelId="{24536A36-F5E2-488A-B214-B880899AFC88}" type="sibTrans" cxnId="{CC169718-3FBC-405C-A4F5-995798F072FE}">
      <dgm:prSet/>
      <dgm:spPr/>
      <dgm:t>
        <a:bodyPr/>
        <a:lstStyle/>
        <a:p>
          <a:endParaRPr lang="pt-PT"/>
        </a:p>
      </dgm:t>
    </dgm:pt>
    <dgm:pt modelId="{58975E22-8335-4100-9641-1364125D2CBB}">
      <dgm:prSet phldrT="[Texto]"/>
      <dgm:spPr/>
      <dgm:t>
        <a:bodyPr/>
        <a:lstStyle/>
        <a:p>
          <a:r>
            <a:rPr lang="pt-PT" dirty="0" smtClean="0"/>
            <a:t>Entre países</a:t>
          </a:r>
          <a:endParaRPr lang="pt-PT" dirty="0"/>
        </a:p>
      </dgm:t>
    </dgm:pt>
    <dgm:pt modelId="{DFC77CE7-D3AB-40EF-91E6-CFE2A63849EC}" type="parTrans" cxnId="{5FD95DDF-3293-42BD-990C-639679B68F93}">
      <dgm:prSet/>
      <dgm:spPr/>
      <dgm:t>
        <a:bodyPr/>
        <a:lstStyle/>
        <a:p>
          <a:endParaRPr lang="pt-PT"/>
        </a:p>
      </dgm:t>
    </dgm:pt>
    <dgm:pt modelId="{07ACB239-9B51-45A8-A428-A172549A01E1}" type="sibTrans" cxnId="{5FD95DDF-3293-42BD-990C-639679B68F93}">
      <dgm:prSet/>
      <dgm:spPr/>
      <dgm:t>
        <a:bodyPr/>
        <a:lstStyle/>
        <a:p>
          <a:endParaRPr lang="pt-PT"/>
        </a:p>
      </dgm:t>
    </dgm:pt>
    <dgm:pt modelId="{DC12FC8C-E3D5-45F1-81F4-28C6060D28CA}">
      <dgm:prSet phldrT="[Texto]"/>
      <dgm:spPr/>
      <dgm:t>
        <a:bodyPr/>
        <a:lstStyle/>
        <a:p>
          <a:r>
            <a:rPr lang="pt-PT" dirty="0" smtClean="0"/>
            <a:t>Entre regiões</a:t>
          </a:r>
          <a:endParaRPr lang="pt-PT" dirty="0"/>
        </a:p>
      </dgm:t>
    </dgm:pt>
    <dgm:pt modelId="{8CD60637-2C26-4382-B2A1-497666DF95DB}" type="parTrans" cxnId="{620492F0-EF33-4F16-ABBD-4EA4CCD53745}">
      <dgm:prSet/>
      <dgm:spPr/>
      <dgm:t>
        <a:bodyPr/>
        <a:lstStyle/>
        <a:p>
          <a:endParaRPr lang="pt-PT"/>
        </a:p>
      </dgm:t>
    </dgm:pt>
    <dgm:pt modelId="{F8264377-0449-42FA-AF3D-3BBD0DA86AB6}" type="sibTrans" cxnId="{620492F0-EF33-4F16-ABBD-4EA4CCD53745}">
      <dgm:prSet/>
      <dgm:spPr/>
      <dgm:t>
        <a:bodyPr/>
        <a:lstStyle/>
        <a:p>
          <a:endParaRPr lang="pt-PT"/>
        </a:p>
      </dgm:t>
    </dgm:pt>
    <dgm:pt modelId="{83400889-A850-4BC1-A693-8582E31AE9D9}">
      <dgm:prSet phldrT="[Texto]"/>
      <dgm:spPr/>
      <dgm:t>
        <a:bodyPr/>
        <a:lstStyle/>
        <a:p>
          <a:r>
            <a:rPr lang="pt-PT" dirty="0" smtClean="0"/>
            <a:t>Entre localizações numa cidade</a:t>
          </a:r>
          <a:endParaRPr lang="pt-PT" dirty="0"/>
        </a:p>
      </dgm:t>
    </dgm:pt>
    <dgm:pt modelId="{A2D86349-2CCF-4A66-8B7B-90AFBC85A47A}" type="parTrans" cxnId="{658DBCE1-33CD-4858-A155-E696404545D1}">
      <dgm:prSet/>
      <dgm:spPr/>
      <dgm:t>
        <a:bodyPr/>
        <a:lstStyle/>
        <a:p>
          <a:endParaRPr lang="pt-PT"/>
        </a:p>
      </dgm:t>
    </dgm:pt>
    <dgm:pt modelId="{7451C90C-81EC-4560-B37E-7BECBE0478EB}" type="sibTrans" cxnId="{658DBCE1-33CD-4858-A155-E696404545D1}">
      <dgm:prSet/>
      <dgm:spPr/>
      <dgm:t>
        <a:bodyPr/>
        <a:lstStyle/>
        <a:p>
          <a:endParaRPr lang="pt-PT"/>
        </a:p>
      </dgm:t>
    </dgm:pt>
    <dgm:pt modelId="{F56FC66F-7A83-4D12-B1B1-4A80ED9A53CA}">
      <dgm:prSet phldrT="[Texto]"/>
      <dgm:spPr/>
      <dgm:t>
        <a:bodyPr/>
        <a:lstStyle/>
        <a:p>
          <a:r>
            <a:rPr lang="pt-PT" dirty="0" smtClean="0"/>
            <a:t>Etc. </a:t>
          </a:r>
          <a:endParaRPr lang="pt-PT" dirty="0"/>
        </a:p>
      </dgm:t>
    </dgm:pt>
    <dgm:pt modelId="{CEBD916E-E3BC-4D7C-A265-E7B27B611682}" type="parTrans" cxnId="{DDCD92F0-FD4F-47E6-9B47-C6A03F158988}">
      <dgm:prSet/>
      <dgm:spPr/>
      <dgm:t>
        <a:bodyPr/>
        <a:lstStyle/>
        <a:p>
          <a:endParaRPr lang="pt-PT"/>
        </a:p>
      </dgm:t>
    </dgm:pt>
    <dgm:pt modelId="{460D7A16-A40B-4A18-9B8F-9D831826010E}" type="sibTrans" cxnId="{DDCD92F0-FD4F-47E6-9B47-C6A03F158988}">
      <dgm:prSet/>
      <dgm:spPr/>
      <dgm:t>
        <a:bodyPr/>
        <a:lstStyle/>
        <a:p>
          <a:endParaRPr lang="pt-PT"/>
        </a:p>
      </dgm:t>
    </dgm:pt>
    <dgm:pt modelId="{732F67AD-2F77-4729-AB5D-17AD29687B8D}" type="pres">
      <dgm:prSet presAssocID="{A9C7D3E2-7CC3-496E-A060-24144D22373F}" presName="diagram" presStyleCnt="0">
        <dgm:presLayoutVars>
          <dgm:chMax val="1"/>
          <dgm:dir/>
          <dgm:animLvl val="ctr"/>
          <dgm:resizeHandles val="exact"/>
        </dgm:presLayoutVars>
      </dgm:prSet>
      <dgm:spPr/>
      <dgm:t>
        <a:bodyPr/>
        <a:lstStyle/>
        <a:p>
          <a:endParaRPr lang="pt-PT"/>
        </a:p>
      </dgm:t>
    </dgm:pt>
    <dgm:pt modelId="{E6EF9380-A1DB-4971-B79B-C6EE10CDE5AD}" type="pres">
      <dgm:prSet presAssocID="{A9C7D3E2-7CC3-496E-A060-24144D22373F}" presName="matrix" presStyleCnt="0"/>
      <dgm:spPr/>
    </dgm:pt>
    <dgm:pt modelId="{C39F7135-8F22-4D43-BB71-DE93B8073917}" type="pres">
      <dgm:prSet presAssocID="{A9C7D3E2-7CC3-496E-A060-24144D22373F}" presName="tile1" presStyleLbl="node1" presStyleIdx="0" presStyleCnt="4"/>
      <dgm:spPr/>
      <dgm:t>
        <a:bodyPr/>
        <a:lstStyle/>
        <a:p>
          <a:endParaRPr lang="pt-PT"/>
        </a:p>
      </dgm:t>
    </dgm:pt>
    <dgm:pt modelId="{84AE1BEC-7037-402E-AABE-FEFA807A4689}" type="pres">
      <dgm:prSet presAssocID="{A9C7D3E2-7CC3-496E-A060-24144D22373F}" presName="tile1text" presStyleLbl="node1" presStyleIdx="0" presStyleCnt="4">
        <dgm:presLayoutVars>
          <dgm:chMax val="0"/>
          <dgm:chPref val="0"/>
          <dgm:bulletEnabled val="1"/>
        </dgm:presLayoutVars>
      </dgm:prSet>
      <dgm:spPr/>
      <dgm:t>
        <a:bodyPr/>
        <a:lstStyle/>
        <a:p>
          <a:endParaRPr lang="pt-PT"/>
        </a:p>
      </dgm:t>
    </dgm:pt>
    <dgm:pt modelId="{4C1AC2C3-E551-4DA5-AD29-DED04E0965C3}" type="pres">
      <dgm:prSet presAssocID="{A9C7D3E2-7CC3-496E-A060-24144D22373F}" presName="tile2" presStyleLbl="node1" presStyleIdx="1" presStyleCnt="4"/>
      <dgm:spPr/>
      <dgm:t>
        <a:bodyPr/>
        <a:lstStyle/>
        <a:p>
          <a:endParaRPr lang="pt-PT"/>
        </a:p>
      </dgm:t>
    </dgm:pt>
    <dgm:pt modelId="{2868CE34-DD96-4B19-9C27-9B8BA94541EB}" type="pres">
      <dgm:prSet presAssocID="{A9C7D3E2-7CC3-496E-A060-24144D22373F}" presName="tile2text" presStyleLbl="node1" presStyleIdx="1" presStyleCnt="4">
        <dgm:presLayoutVars>
          <dgm:chMax val="0"/>
          <dgm:chPref val="0"/>
          <dgm:bulletEnabled val="1"/>
        </dgm:presLayoutVars>
      </dgm:prSet>
      <dgm:spPr/>
      <dgm:t>
        <a:bodyPr/>
        <a:lstStyle/>
        <a:p>
          <a:endParaRPr lang="pt-PT"/>
        </a:p>
      </dgm:t>
    </dgm:pt>
    <dgm:pt modelId="{9DC93A50-7CE7-4CC9-B016-67D5FCFB61F9}" type="pres">
      <dgm:prSet presAssocID="{A9C7D3E2-7CC3-496E-A060-24144D22373F}" presName="tile3" presStyleLbl="node1" presStyleIdx="2" presStyleCnt="4"/>
      <dgm:spPr/>
      <dgm:t>
        <a:bodyPr/>
        <a:lstStyle/>
        <a:p>
          <a:endParaRPr lang="pt-PT"/>
        </a:p>
      </dgm:t>
    </dgm:pt>
    <dgm:pt modelId="{6022C0BF-6383-404E-94F3-F9511670E5D7}" type="pres">
      <dgm:prSet presAssocID="{A9C7D3E2-7CC3-496E-A060-24144D22373F}" presName="tile3text" presStyleLbl="node1" presStyleIdx="2" presStyleCnt="4">
        <dgm:presLayoutVars>
          <dgm:chMax val="0"/>
          <dgm:chPref val="0"/>
          <dgm:bulletEnabled val="1"/>
        </dgm:presLayoutVars>
      </dgm:prSet>
      <dgm:spPr/>
      <dgm:t>
        <a:bodyPr/>
        <a:lstStyle/>
        <a:p>
          <a:endParaRPr lang="pt-PT"/>
        </a:p>
      </dgm:t>
    </dgm:pt>
    <dgm:pt modelId="{03820FF6-16AE-483D-8B29-1566557C3C07}" type="pres">
      <dgm:prSet presAssocID="{A9C7D3E2-7CC3-496E-A060-24144D22373F}" presName="tile4" presStyleLbl="node1" presStyleIdx="3" presStyleCnt="4"/>
      <dgm:spPr/>
      <dgm:t>
        <a:bodyPr/>
        <a:lstStyle/>
        <a:p>
          <a:endParaRPr lang="pt-PT"/>
        </a:p>
      </dgm:t>
    </dgm:pt>
    <dgm:pt modelId="{930EF3C1-3AC9-4E52-840C-83A39EFD31B3}" type="pres">
      <dgm:prSet presAssocID="{A9C7D3E2-7CC3-496E-A060-24144D22373F}" presName="tile4text" presStyleLbl="node1" presStyleIdx="3" presStyleCnt="4">
        <dgm:presLayoutVars>
          <dgm:chMax val="0"/>
          <dgm:chPref val="0"/>
          <dgm:bulletEnabled val="1"/>
        </dgm:presLayoutVars>
      </dgm:prSet>
      <dgm:spPr/>
      <dgm:t>
        <a:bodyPr/>
        <a:lstStyle/>
        <a:p>
          <a:endParaRPr lang="pt-PT"/>
        </a:p>
      </dgm:t>
    </dgm:pt>
    <dgm:pt modelId="{1107CA77-AA25-4E27-8DC7-B1E17146B5A3}" type="pres">
      <dgm:prSet presAssocID="{A9C7D3E2-7CC3-496E-A060-24144D22373F}" presName="centerTile" presStyleLbl="fgShp" presStyleIdx="0" presStyleCnt="1">
        <dgm:presLayoutVars>
          <dgm:chMax val="0"/>
          <dgm:chPref val="0"/>
        </dgm:presLayoutVars>
      </dgm:prSet>
      <dgm:spPr/>
      <dgm:t>
        <a:bodyPr/>
        <a:lstStyle/>
        <a:p>
          <a:endParaRPr lang="pt-PT"/>
        </a:p>
      </dgm:t>
    </dgm:pt>
  </dgm:ptLst>
  <dgm:cxnLst>
    <dgm:cxn modelId="{41853FC2-DF9A-48AF-80D2-372CBA5E371C}" type="presOf" srcId="{58975E22-8335-4100-9641-1364125D2CBB}" destId="{C39F7135-8F22-4D43-BB71-DE93B8073917}" srcOrd="0" destOrd="0" presId="urn:microsoft.com/office/officeart/2005/8/layout/matrix1"/>
    <dgm:cxn modelId="{658DBCE1-33CD-4858-A155-E696404545D1}" srcId="{9AC6F115-062D-435C-96E8-14149B497DF1}" destId="{83400889-A850-4BC1-A693-8582E31AE9D9}" srcOrd="2" destOrd="0" parTransId="{A2D86349-2CCF-4A66-8B7B-90AFBC85A47A}" sibTransId="{7451C90C-81EC-4560-B37E-7BECBE0478EB}"/>
    <dgm:cxn modelId="{6E909EE5-4348-4DCB-9DA2-883E070C82DE}" type="presOf" srcId="{83400889-A850-4BC1-A693-8582E31AE9D9}" destId="{6022C0BF-6383-404E-94F3-F9511670E5D7}" srcOrd="1" destOrd="0" presId="urn:microsoft.com/office/officeart/2005/8/layout/matrix1"/>
    <dgm:cxn modelId="{620492F0-EF33-4F16-ABBD-4EA4CCD53745}" srcId="{9AC6F115-062D-435C-96E8-14149B497DF1}" destId="{DC12FC8C-E3D5-45F1-81F4-28C6060D28CA}" srcOrd="1" destOrd="0" parTransId="{8CD60637-2C26-4382-B2A1-497666DF95DB}" sibTransId="{F8264377-0449-42FA-AF3D-3BBD0DA86AB6}"/>
    <dgm:cxn modelId="{DDCD92F0-FD4F-47E6-9B47-C6A03F158988}" srcId="{9AC6F115-062D-435C-96E8-14149B497DF1}" destId="{F56FC66F-7A83-4D12-B1B1-4A80ED9A53CA}" srcOrd="3" destOrd="0" parTransId="{CEBD916E-E3BC-4D7C-A265-E7B27B611682}" sibTransId="{460D7A16-A40B-4A18-9B8F-9D831826010E}"/>
    <dgm:cxn modelId="{5FD95DDF-3293-42BD-990C-639679B68F93}" srcId="{9AC6F115-062D-435C-96E8-14149B497DF1}" destId="{58975E22-8335-4100-9641-1364125D2CBB}" srcOrd="0" destOrd="0" parTransId="{DFC77CE7-D3AB-40EF-91E6-CFE2A63849EC}" sibTransId="{07ACB239-9B51-45A8-A428-A172549A01E1}"/>
    <dgm:cxn modelId="{843DF443-A2D9-48FA-84C0-544AD27EC12C}" type="presOf" srcId="{DC12FC8C-E3D5-45F1-81F4-28C6060D28CA}" destId="{2868CE34-DD96-4B19-9C27-9B8BA94541EB}" srcOrd="1" destOrd="0" presId="urn:microsoft.com/office/officeart/2005/8/layout/matrix1"/>
    <dgm:cxn modelId="{032D72F3-5C61-444E-BEA5-DEB9300F1EFC}" type="presOf" srcId="{A9C7D3E2-7CC3-496E-A060-24144D22373F}" destId="{732F67AD-2F77-4729-AB5D-17AD29687B8D}" srcOrd="0" destOrd="0" presId="urn:microsoft.com/office/officeart/2005/8/layout/matrix1"/>
    <dgm:cxn modelId="{612FAA77-D978-4379-9966-4275D79B3CAE}" type="presOf" srcId="{58975E22-8335-4100-9641-1364125D2CBB}" destId="{84AE1BEC-7037-402E-AABE-FEFA807A4689}" srcOrd="1" destOrd="0" presId="urn:microsoft.com/office/officeart/2005/8/layout/matrix1"/>
    <dgm:cxn modelId="{F94CA714-5CBE-48F2-805D-A4D6A347C5FA}" type="presOf" srcId="{DC12FC8C-E3D5-45F1-81F4-28C6060D28CA}" destId="{4C1AC2C3-E551-4DA5-AD29-DED04E0965C3}" srcOrd="0" destOrd="0" presId="urn:microsoft.com/office/officeart/2005/8/layout/matrix1"/>
    <dgm:cxn modelId="{EF1B91B1-4AE0-453B-B93A-8B9AE932BD31}" type="presOf" srcId="{83400889-A850-4BC1-A693-8582E31AE9D9}" destId="{9DC93A50-7CE7-4CC9-B016-67D5FCFB61F9}" srcOrd="0" destOrd="0" presId="urn:microsoft.com/office/officeart/2005/8/layout/matrix1"/>
    <dgm:cxn modelId="{3F937615-FAD2-4302-8B7B-F09CD5ECF31B}" type="presOf" srcId="{9AC6F115-062D-435C-96E8-14149B497DF1}" destId="{1107CA77-AA25-4E27-8DC7-B1E17146B5A3}" srcOrd="0" destOrd="0" presId="urn:microsoft.com/office/officeart/2005/8/layout/matrix1"/>
    <dgm:cxn modelId="{CC169718-3FBC-405C-A4F5-995798F072FE}" srcId="{A9C7D3E2-7CC3-496E-A060-24144D22373F}" destId="{9AC6F115-062D-435C-96E8-14149B497DF1}" srcOrd="0" destOrd="0" parTransId="{3C93C335-98A5-434F-89FD-165058E69673}" sibTransId="{24536A36-F5E2-488A-B214-B880899AFC88}"/>
    <dgm:cxn modelId="{23376E88-DB0A-420F-9F41-96A48EC50AA6}" type="presOf" srcId="{F56FC66F-7A83-4D12-B1B1-4A80ED9A53CA}" destId="{03820FF6-16AE-483D-8B29-1566557C3C07}" srcOrd="0" destOrd="0" presId="urn:microsoft.com/office/officeart/2005/8/layout/matrix1"/>
    <dgm:cxn modelId="{5BC5FC32-A920-4450-87D4-AF689E5648E1}" type="presOf" srcId="{F56FC66F-7A83-4D12-B1B1-4A80ED9A53CA}" destId="{930EF3C1-3AC9-4E52-840C-83A39EFD31B3}" srcOrd="1" destOrd="0" presId="urn:microsoft.com/office/officeart/2005/8/layout/matrix1"/>
    <dgm:cxn modelId="{9A5F64E7-2A0A-4353-ABED-1E172B48EC28}" type="presParOf" srcId="{732F67AD-2F77-4729-AB5D-17AD29687B8D}" destId="{E6EF9380-A1DB-4971-B79B-C6EE10CDE5AD}" srcOrd="0" destOrd="0" presId="urn:microsoft.com/office/officeart/2005/8/layout/matrix1"/>
    <dgm:cxn modelId="{39AD0759-2C31-4CB1-A814-C546B811978E}" type="presParOf" srcId="{E6EF9380-A1DB-4971-B79B-C6EE10CDE5AD}" destId="{C39F7135-8F22-4D43-BB71-DE93B8073917}" srcOrd="0" destOrd="0" presId="urn:microsoft.com/office/officeart/2005/8/layout/matrix1"/>
    <dgm:cxn modelId="{0EE188AA-1AB6-4760-9708-BB25E0340F56}" type="presParOf" srcId="{E6EF9380-A1DB-4971-B79B-C6EE10CDE5AD}" destId="{84AE1BEC-7037-402E-AABE-FEFA807A4689}" srcOrd="1" destOrd="0" presId="urn:microsoft.com/office/officeart/2005/8/layout/matrix1"/>
    <dgm:cxn modelId="{62672B94-6E87-4D62-96DE-FF647A3E8F92}" type="presParOf" srcId="{E6EF9380-A1DB-4971-B79B-C6EE10CDE5AD}" destId="{4C1AC2C3-E551-4DA5-AD29-DED04E0965C3}" srcOrd="2" destOrd="0" presId="urn:microsoft.com/office/officeart/2005/8/layout/matrix1"/>
    <dgm:cxn modelId="{696C6034-83E4-40AA-87A3-F8CE1E56FED1}" type="presParOf" srcId="{E6EF9380-A1DB-4971-B79B-C6EE10CDE5AD}" destId="{2868CE34-DD96-4B19-9C27-9B8BA94541EB}" srcOrd="3" destOrd="0" presId="urn:microsoft.com/office/officeart/2005/8/layout/matrix1"/>
    <dgm:cxn modelId="{E52A3689-3379-459E-8442-B5A190330FC3}" type="presParOf" srcId="{E6EF9380-A1DB-4971-B79B-C6EE10CDE5AD}" destId="{9DC93A50-7CE7-4CC9-B016-67D5FCFB61F9}" srcOrd="4" destOrd="0" presId="urn:microsoft.com/office/officeart/2005/8/layout/matrix1"/>
    <dgm:cxn modelId="{E5129069-A19C-4F07-9A7E-4FB9089DF7D2}" type="presParOf" srcId="{E6EF9380-A1DB-4971-B79B-C6EE10CDE5AD}" destId="{6022C0BF-6383-404E-94F3-F9511670E5D7}" srcOrd="5" destOrd="0" presId="urn:microsoft.com/office/officeart/2005/8/layout/matrix1"/>
    <dgm:cxn modelId="{349B8812-4CC0-4B32-85AC-3A9135212E84}" type="presParOf" srcId="{E6EF9380-A1DB-4971-B79B-C6EE10CDE5AD}" destId="{03820FF6-16AE-483D-8B29-1566557C3C07}" srcOrd="6" destOrd="0" presId="urn:microsoft.com/office/officeart/2005/8/layout/matrix1"/>
    <dgm:cxn modelId="{32B0BD71-4163-4522-BBD8-A89A15DBDDB3}" type="presParOf" srcId="{E6EF9380-A1DB-4971-B79B-C6EE10CDE5AD}" destId="{930EF3C1-3AC9-4E52-840C-83A39EFD31B3}" srcOrd="7" destOrd="0" presId="urn:microsoft.com/office/officeart/2005/8/layout/matrix1"/>
    <dgm:cxn modelId="{9FA70EA9-AC49-4681-84BB-50172657A9CF}" type="presParOf" srcId="{732F67AD-2F77-4729-AB5D-17AD29687B8D}" destId="{1107CA77-AA25-4E27-8DC7-B1E17146B5A3}"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4D4FAE-F603-4598-84CD-31E9E7C986C1}">
      <dsp:nvSpPr>
        <dsp:cNvPr id="0" name=""/>
        <dsp:cNvSpPr/>
      </dsp:nvSpPr>
      <dsp:spPr>
        <a:xfrm>
          <a:off x="209803" y="2091675"/>
          <a:ext cx="3076346" cy="1013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PT" sz="3100" kern="1200" dirty="0" smtClean="0"/>
            <a:t>Aumento de 10% na distância</a:t>
          </a:r>
          <a:endParaRPr lang="pt-PT" sz="3100" kern="1200" dirty="0"/>
        </a:p>
      </dsp:txBody>
      <dsp:txXfrm>
        <a:off x="209803" y="2091675"/>
        <a:ext cx="3076346" cy="1013796"/>
      </dsp:txXfrm>
    </dsp:sp>
    <dsp:sp modelId="{5F2745A7-CA3A-4257-B814-C1D845FED03D}">
      <dsp:nvSpPr>
        <dsp:cNvPr id="0" name=""/>
        <dsp:cNvSpPr/>
      </dsp:nvSpPr>
      <dsp:spPr>
        <a:xfrm>
          <a:off x="206307" y="1783341"/>
          <a:ext cx="244709" cy="244709"/>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4C76A6-16A4-40B4-B7C1-C307BAFABEAD}">
      <dsp:nvSpPr>
        <dsp:cNvPr id="0" name=""/>
        <dsp:cNvSpPr/>
      </dsp:nvSpPr>
      <dsp:spPr>
        <a:xfrm>
          <a:off x="377604" y="1440748"/>
          <a:ext cx="244709" cy="244709"/>
        </a:xfrm>
        <a:prstGeom prst="ellipse">
          <a:avLst/>
        </a:prstGeom>
        <a:gradFill rotWithShape="0">
          <a:gsLst>
            <a:gs pos="0">
              <a:schemeClr val="accent5">
                <a:hueOff val="-551882"/>
                <a:satOff val="2212"/>
                <a:lumOff val="479"/>
                <a:alphaOff val="0"/>
                <a:shade val="51000"/>
                <a:satMod val="130000"/>
              </a:schemeClr>
            </a:gs>
            <a:gs pos="80000">
              <a:schemeClr val="accent5">
                <a:hueOff val="-551882"/>
                <a:satOff val="2212"/>
                <a:lumOff val="479"/>
                <a:alphaOff val="0"/>
                <a:shade val="93000"/>
                <a:satMod val="130000"/>
              </a:schemeClr>
            </a:gs>
            <a:gs pos="100000">
              <a:schemeClr val="accent5">
                <a:hueOff val="-551882"/>
                <a:satOff val="2212"/>
                <a:lumOff val="47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40C5277-7F75-422D-819B-A10559926E9A}">
      <dsp:nvSpPr>
        <dsp:cNvPr id="0" name=""/>
        <dsp:cNvSpPr/>
      </dsp:nvSpPr>
      <dsp:spPr>
        <a:xfrm>
          <a:off x="788716" y="1509267"/>
          <a:ext cx="384543" cy="384543"/>
        </a:xfrm>
        <a:prstGeom prst="ellipse">
          <a:avLst/>
        </a:prstGeom>
        <a:gradFill rotWithShape="0">
          <a:gsLst>
            <a:gs pos="0">
              <a:schemeClr val="accent5">
                <a:hueOff val="-1103764"/>
                <a:satOff val="4423"/>
                <a:lumOff val="959"/>
                <a:alphaOff val="0"/>
                <a:shade val="51000"/>
                <a:satMod val="130000"/>
              </a:schemeClr>
            </a:gs>
            <a:gs pos="80000">
              <a:schemeClr val="accent5">
                <a:hueOff val="-1103764"/>
                <a:satOff val="4423"/>
                <a:lumOff val="959"/>
                <a:alphaOff val="0"/>
                <a:shade val="93000"/>
                <a:satMod val="130000"/>
              </a:schemeClr>
            </a:gs>
            <a:gs pos="100000">
              <a:schemeClr val="accent5">
                <a:hueOff val="-1103764"/>
                <a:satOff val="4423"/>
                <a:lumOff val="9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2965FCB-1D64-4A0D-8DC0-405A6E36DA9E}">
      <dsp:nvSpPr>
        <dsp:cNvPr id="0" name=""/>
        <dsp:cNvSpPr/>
      </dsp:nvSpPr>
      <dsp:spPr>
        <a:xfrm>
          <a:off x="1131309" y="1132414"/>
          <a:ext cx="244709" cy="244709"/>
        </a:xfrm>
        <a:prstGeom prst="ellipse">
          <a:avLst/>
        </a:prstGeom>
        <a:gradFill rotWithShape="0">
          <a:gsLst>
            <a:gs pos="0">
              <a:schemeClr val="accent5">
                <a:hueOff val="-1655646"/>
                <a:satOff val="6635"/>
                <a:lumOff val="1438"/>
                <a:alphaOff val="0"/>
                <a:shade val="51000"/>
                <a:satMod val="130000"/>
              </a:schemeClr>
            </a:gs>
            <a:gs pos="80000">
              <a:schemeClr val="accent5">
                <a:hueOff val="-1655646"/>
                <a:satOff val="6635"/>
                <a:lumOff val="1438"/>
                <a:alphaOff val="0"/>
                <a:shade val="93000"/>
                <a:satMod val="130000"/>
              </a:schemeClr>
            </a:gs>
            <a:gs pos="100000">
              <a:schemeClr val="accent5">
                <a:hueOff val="-1655646"/>
                <a:satOff val="6635"/>
                <a:lumOff val="143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623F1D2-7FA0-4620-9725-BA18926D1934}">
      <dsp:nvSpPr>
        <dsp:cNvPr id="0" name=""/>
        <dsp:cNvSpPr/>
      </dsp:nvSpPr>
      <dsp:spPr>
        <a:xfrm>
          <a:off x="1576680" y="995377"/>
          <a:ext cx="244709" cy="244709"/>
        </a:xfrm>
        <a:prstGeom prst="ellipse">
          <a:avLst/>
        </a:prstGeom>
        <a:gradFill rotWithShape="0">
          <a:gsLst>
            <a:gs pos="0">
              <a:schemeClr val="accent5">
                <a:hueOff val="-2207528"/>
                <a:satOff val="8847"/>
                <a:lumOff val="1917"/>
                <a:alphaOff val="0"/>
                <a:shade val="51000"/>
                <a:satMod val="130000"/>
              </a:schemeClr>
            </a:gs>
            <a:gs pos="80000">
              <a:schemeClr val="accent5">
                <a:hueOff val="-2207528"/>
                <a:satOff val="8847"/>
                <a:lumOff val="1917"/>
                <a:alphaOff val="0"/>
                <a:shade val="93000"/>
                <a:satMod val="130000"/>
              </a:schemeClr>
            </a:gs>
            <a:gs pos="100000">
              <a:schemeClr val="accent5">
                <a:hueOff val="-2207528"/>
                <a:satOff val="8847"/>
                <a:lumOff val="19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579EEF6-9E20-4E69-9B38-EE6F5FC782E8}">
      <dsp:nvSpPr>
        <dsp:cNvPr id="0" name=""/>
        <dsp:cNvSpPr/>
      </dsp:nvSpPr>
      <dsp:spPr>
        <a:xfrm>
          <a:off x="2124829" y="1235192"/>
          <a:ext cx="244709" cy="244709"/>
        </a:xfrm>
        <a:prstGeom prst="ellipse">
          <a:avLst/>
        </a:prstGeom>
        <a:gradFill rotWithShape="0">
          <a:gsLst>
            <a:gs pos="0">
              <a:schemeClr val="accent5">
                <a:hueOff val="-2759410"/>
                <a:satOff val="11059"/>
                <a:lumOff val="2397"/>
                <a:alphaOff val="0"/>
                <a:shade val="51000"/>
                <a:satMod val="130000"/>
              </a:schemeClr>
            </a:gs>
            <a:gs pos="80000">
              <a:schemeClr val="accent5">
                <a:hueOff val="-2759410"/>
                <a:satOff val="11059"/>
                <a:lumOff val="2397"/>
                <a:alphaOff val="0"/>
                <a:shade val="93000"/>
                <a:satMod val="130000"/>
              </a:schemeClr>
            </a:gs>
            <a:gs pos="100000">
              <a:schemeClr val="accent5">
                <a:hueOff val="-2759410"/>
                <a:satOff val="11059"/>
                <a:lumOff val="239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B8EF907-81A4-42A8-8D9B-53D48AEABD5D}">
      <dsp:nvSpPr>
        <dsp:cNvPr id="0" name=""/>
        <dsp:cNvSpPr/>
      </dsp:nvSpPr>
      <dsp:spPr>
        <a:xfrm>
          <a:off x="2467422" y="1406489"/>
          <a:ext cx="384543" cy="384543"/>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EB9535E-EF1F-4DCA-965E-039FCA8DDA47}">
      <dsp:nvSpPr>
        <dsp:cNvPr id="0" name=""/>
        <dsp:cNvSpPr/>
      </dsp:nvSpPr>
      <dsp:spPr>
        <a:xfrm>
          <a:off x="2947053" y="1783341"/>
          <a:ext cx="244709" cy="244709"/>
        </a:xfrm>
        <a:prstGeom prst="ellipse">
          <a:avLst/>
        </a:prstGeom>
        <a:gradFill rotWithShape="0">
          <a:gsLst>
            <a:gs pos="0">
              <a:schemeClr val="accent5">
                <a:hueOff val="-3863174"/>
                <a:satOff val="15482"/>
                <a:lumOff val="3355"/>
                <a:alphaOff val="0"/>
                <a:shade val="51000"/>
                <a:satMod val="130000"/>
              </a:schemeClr>
            </a:gs>
            <a:gs pos="80000">
              <a:schemeClr val="accent5">
                <a:hueOff val="-3863174"/>
                <a:satOff val="15482"/>
                <a:lumOff val="3355"/>
                <a:alphaOff val="0"/>
                <a:shade val="93000"/>
                <a:satMod val="130000"/>
              </a:schemeClr>
            </a:gs>
            <a:gs pos="100000">
              <a:schemeClr val="accent5">
                <a:hueOff val="-3863174"/>
                <a:satOff val="15482"/>
                <a:lumOff val="335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C51C688-7329-47CD-A860-7CB044E5E028}">
      <dsp:nvSpPr>
        <dsp:cNvPr id="0" name=""/>
        <dsp:cNvSpPr/>
      </dsp:nvSpPr>
      <dsp:spPr>
        <a:xfrm>
          <a:off x="3152608" y="2160194"/>
          <a:ext cx="244709" cy="244709"/>
        </a:xfrm>
        <a:prstGeom prst="ellipse">
          <a:avLst/>
        </a:prstGeom>
        <a:gradFill rotWithShape="0">
          <a:gsLst>
            <a:gs pos="0">
              <a:schemeClr val="accent5">
                <a:hueOff val="-4415056"/>
                <a:satOff val="17694"/>
                <a:lumOff val="3835"/>
                <a:alphaOff val="0"/>
                <a:shade val="51000"/>
                <a:satMod val="130000"/>
              </a:schemeClr>
            </a:gs>
            <a:gs pos="80000">
              <a:schemeClr val="accent5">
                <a:hueOff val="-4415056"/>
                <a:satOff val="17694"/>
                <a:lumOff val="3835"/>
                <a:alphaOff val="0"/>
                <a:shade val="93000"/>
                <a:satMod val="130000"/>
              </a:schemeClr>
            </a:gs>
            <a:gs pos="100000">
              <a:schemeClr val="accent5">
                <a:hueOff val="-4415056"/>
                <a:satOff val="17694"/>
                <a:lumOff val="383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134EF69-0820-4FC6-8FF7-882D3EF76D36}">
      <dsp:nvSpPr>
        <dsp:cNvPr id="0" name=""/>
        <dsp:cNvSpPr/>
      </dsp:nvSpPr>
      <dsp:spPr>
        <a:xfrm>
          <a:off x="1371124" y="1440748"/>
          <a:ext cx="629252" cy="629252"/>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0F5901E-DE5D-4E31-8FE0-6DEEEC87EE5F}">
      <dsp:nvSpPr>
        <dsp:cNvPr id="0" name=""/>
        <dsp:cNvSpPr/>
      </dsp:nvSpPr>
      <dsp:spPr>
        <a:xfrm>
          <a:off x="35011" y="2742602"/>
          <a:ext cx="244709" cy="244709"/>
        </a:xfrm>
        <a:prstGeom prst="ellipse">
          <a:avLst/>
        </a:prstGeom>
        <a:gradFill rotWithShape="0">
          <a:gsLst>
            <a:gs pos="0">
              <a:schemeClr val="accent5">
                <a:hueOff val="-5518820"/>
                <a:satOff val="22117"/>
                <a:lumOff val="4793"/>
                <a:alphaOff val="0"/>
                <a:shade val="51000"/>
                <a:satMod val="130000"/>
              </a:schemeClr>
            </a:gs>
            <a:gs pos="80000">
              <a:schemeClr val="accent5">
                <a:hueOff val="-5518820"/>
                <a:satOff val="22117"/>
                <a:lumOff val="4793"/>
                <a:alphaOff val="0"/>
                <a:shade val="93000"/>
                <a:satMod val="130000"/>
              </a:schemeClr>
            </a:gs>
            <a:gs pos="100000">
              <a:schemeClr val="accent5">
                <a:hueOff val="-5518820"/>
                <a:satOff val="22117"/>
                <a:lumOff val="479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7E9F732-6B22-46D3-BA27-7968533D48AA}">
      <dsp:nvSpPr>
        <dsp:cNvPr id="0" name=""/>
        <dsp:cNvSpPr/>
      </dsp:nvSpPr>
      <dsp:spPr>
        <a:xfrm>
          <a:off x="240566" y="3050936"/>
          <a:ext cx="384543" cy="384543"/>
        </a:xfrm>
        <a:prstGeom prst="ellipse">
          <a:avLst/>
        </a:prstGeom>
        <a:gradFill rotWithShape="0">
          <a:gsLst>
            <a:gs pos="0">
              <a:schemeClr val="accent5">
                <a:hueOff val="-6070702"/>
                <a:satOff val="24329"/>
                <a:lumOff val="5273"/>
                <a:alphaOff val="0"/>
                <a:shade val="51000"/>
                <a:satMod val="130000"/>
              </a:schemeClr>
            </a:gs>
            <a:gs pos="80000">
              <a:schemeClr val="accent5">
                <a:hueOff val="-6070702"/>
                <a:satOff val="24329"/>
                <a:lumOff val="5273"/>
                <a:alphaOff val="0"/>
                <a:shade val="93000"/>
                <a:satMod val="130000"/>
              </a:schemeClr>
            </a:gs>
            <a:gs pos="100000">
              <a:schemeClr val="accent5">
                <a:hueOff val="-6070702"/>
                <a:satOff val="24329"/>
                <a:lumOff val="52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F55B6CB-908A-445A-A9A2-00499E223438}">
      <dsp:nvSpPr>
        <dsp:cNvPr id="0" name=""/>
        <dsp:cNvSpPr/>
      </dsp:nvSpPr>
      <dsp:spPr>
        <a:xfrm>
          <a:off x="754456" y="3325010"/>
          <a:ext cx="559335" cy="559335"/>
        </a:xfrm>
        <a:prstGeom prst="ellips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964CCE-00C8-4DAC-871A-E63FF5DB0FB4}">
      <dsp:nvSpPr>
        <dsp:cNvPr id="0" name=""/>
        <dsp:cNvSpPr/>
      </dsp:nvSpPr>
      <dsp:spPr>
        <a:xfrm>
          <a:off x="1473902" y="3770381"/>
          <a:ext cx="244709" cy="244709"/>
        </a:xfrm>
        <a:prstGeom prst="ellipse">
          <a:avLst/>
        </a:prstGeom>
        <a:gradFill rotWithShape="0">
          <a:gsLst>
            <a:gs pos="0">
              <a:schemeClr val="accent5">
                <a:hueOff val="-7174466"/>
                <a:satOff val="28752"/>
                <a:lumOff val="6231"/>
                <a:alphaOff val="0"/>
                <a:shade val="51000"/>
                <a:satMod val="130000"/>
              </a:schemeClr>
            </a:gs>
            <a:gs pos="80000">
              <a:schemeClr val="accent5">
                <a:hueOff val="-7174466"/>
                <a:satOff val="28752"/>
                <a:lumOff val="6231"/>
                <a:alphaOff val="0"/>
                <a:shade val="93000"/>
                <a:satMod val="130000"/>
              </a:schemeClr>
            </a:gs>
            <a:gs pos="100000">
              <a:schemeClr val="accent5">
                <a:hueOff val="-7174466"/>
                <a:satOff val="28752"/>
                <a:lumOff val="623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F7CC08-A190-4B2C-B026-29239813AA65}">
      <dsp:nvSpPr>
        <dsp:cNvPr id="0" name=""/>
        <dsp:cNvSpPr/>
      </dsp:nvSpPr>
      <dsp:spPr>
        <a:xfrm>
          <a:off x="1610939" y="3325010"/>
          <a:ext cx="384543" cy="384543"/>
        </a:xfrm>
        <a:prstGeom prst="ellipse">
          <a:avLst/>
        </a:prstGeom>
        <a:gradFill rotWithShape="0">
          <a:gsLst>
            <a:gs pos="0">
              <a:schemeClr val="accent5">
                <a:hueOff val="-7726349"/>
                <a:satOff val="30964"/>
                <a:lumOff val="6711"/>
                <a:alphaOff val="0"/>
                <a:shade val="51000"/>
                <a:satMod val="130000"/>
              </a:schemeClr>
            </a:gs>
            <a:gs pos="80000">
              <a:schemeClr val="accent5">
                <a:hueOff val="-7726349"/>
                <a:satOff val="30964"/>
                <a:lumOff val="6711"/>
                <a:alphaOff val="0"/>
                <a:shade val="93000"/>
                <a:satMod val="130000"/>
              </a:schemeClr>
            </a:gs>
            <a:gs pos="100000">
              <a:schemeClr val="accent5">
                <a:hueOff val="-7726349"/>
                <a:satOff val="30964"/>
                <a:lumOff val="671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7DB3A7D-28A5-4EBF-83D9-95A2BBB245CC}">
      <dsp:nvSpPr>
        <dsp:cNvPr id="0" name=""/>
        <dsp:cNvSpPr/>
      </dsp:nvSpPr>
      <dsp:spPr>
        <a:xfrm>
          <a:off x="1953532" y="3804641"/>
          <a:ext cx="244709" cy="244709"/>
        </a:xfrm>
        <a:prstGeom prst="ellipse">
          <a:avLst/>
        </a:prstGeom>
        <a:gradFill rotWithShape="0">
          <a:gsLst>
            <a:gs pos="0">
              <a:schemeClr val="accent5">
                <a:hueOff val="-8278230"/>
                <a:satOff val="33176"/>
                <a:lumOff val="7190"/>
                <a:alphaOff val="0"/>
                <a:shade val="51000"/>
                <a:satMod val="130000"/>
              </a:schemeClr>
            </a:gs>
            <a:gs pos="80000">
              <a:schemeClr val="accent5">
                <a:hueOff val="-8278230"/>
                <a:satOff val="33176"/>
                <a:lumOff val="7190"/>
                <a:alphaOff val="0"/>
                <a:shade val="93000"/>
                <a:satMod val="130000"/>
              </a:schemeClr>
            </a:gs>
            <a:gs pos="100000">
              <a:schemeClr val="accent5">
                <a:hueOff val="-8278230"/>
                <a:satOff val="33176"/>
                <a:lumOff val="719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873BFDD-359F-47EC-BF30-CD900D74D61E}">
      <dsp:nvSpPr>
        <dsp:cNvPr id="0" name=""/>
        <dsp:cNvSpPr/>
      </dsp:nvSpPr>
      <dsp:spPr>
        <a:xfrm>
          <a:off x="2261866" y="3256492"/>
          <a:ext cx="559335" cy="559335"/>
        </a:xfrm>
        <a:prstGeom prst="ellipse">
          <a:avLst/>
        </a:prstGeom>
        <a:gradFill rotWithShape="0">
          <a:gsLst>
            <a:gs pos="0">
              <a:schemeClr val="accent5">
                <a:hueOff val="-8830112"/>
                <a:satOff val="35388"/>
                <a:lumOff val="7669"/>
                <a:alphaOff val="0"/>
                <a:shade val="51000"/>
                <a:satMod val="130000"/>
              </a:schemeClr>
            </a:gs>
            <a:gs pos="80000">
              <a:schemeClr val="accent5">
                <a:hueOff val="-8830112"/>
                <a:satOff val="35388"/>
                <a:lumOff val="7669"/>
                <a:alphaOff val="0"/>
                <a:shade val="93000"/>
                <a:satMod val="130000"/>
              </a:schemeClr>
            </a:gs>
            <a:gs pos="100000">
              <a:schemeClr val="accent5">
                <a:hueOff val="-8830112"/>
                <a:satOff val="35388"/>
                <a:lumOff val="766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9592D5C-7186-44A3-923F-2F7CDBA826DA}">
      <dsp:nvSpPr>
        <dsp:cNvPr id="0" name=""/>
        <dsp:cNvSpPr/>
      </dsp:nvSpPr>
      <dsp:spPr>
        <a:xfrm>
          <a:off x="3015571" y="3119454"/>
          <a:ext cx="384543" cy="384543"/>
        </a:xfrm>
        <a:prstGeom prst="ellipse">
          <a:avLst/>
        </a:prstGeom>
        <a:gradFill rotWithShape="0">
          <a:gsLst>
            <a:gs pos="0">
              <a:schemeClr val="accent5">
                <a:hueOff val="-9381994"/>
                <a:satOff val="37599"/>
                <a:lumOff val="8149"/>
                <a:alphaOff val="0"/>
                <a:shade val="51000"/>
                <a:satMod val="130000"/>
              </a:schemeClr>
            </a:gs>
            <a:gs pos="80000">
              <a:schemeClr val="accent5">
                <a:hueOff val="-9381994"/>
                <a:satOff val="37599"/>
                <a:lumOff val="8149"/>
                <a:alphaOff val="0"/>
                <a:shade val="93000"/>
                <a:satMod val="130000"/>
              </a:schemeClr>
            </a:gs>
            <a:gs pos="100000">
              <a:schemeClr val="accent5">
                <a:hueOff val="-9381994"/>
                <a:satOff val="37599"/>
                <a:lumOff val="814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1539409-ADD6-4CA2-A08A-ED80FDEC74C9}">
      <dsp:nvSpPr>
        <dsp:cNvPr id="0" name=""/>
        <dsp:cNvSpPr/>
      </dsp:nvSpPr>
      <dsp:spPr>
        <a:xfrm>
          <a:off x="3400115" y="1508697"/>
          <a:ext cx="1129349" cy="2156050"/>
        </a:xfrm>
        <a:prstGeom prst="chevron">
          <a:avLst>
            <a:gd name="adj" fmla="val 6231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190BA2C-E938-4BF2-822B-D74A0450D9DF}">
      <dsp:nvSpPr>
        <dsp:cNvPr id="0" name=""/>
        <dsp:cNvSpPr/>
      </dsp:nvSpPr>
      <dsp:spPr>
        <a:xfrm>
          <a:off x="4324127" y="1508697"/>
          <a:ext cx="1129349" cy="2156050"/>
        </a:xfrm>
        <a:prstGeom prst="chevron">
          <a:avLst>
            <a:gd name="adj" fmla="val 6231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320ED05-C6F9-4FC0-80BE-01D07CA5B280}">
      <dsp:nvSpPr>
        <dsp:cNvPr id="0" name=""/>
        <dsp:cNvSpPr/>
      </dsp:nvSpPr>
      <dsp:spPr>
        <a:xfrm>
          <a:off x="5576678" y="1330516"/>
          <a:ext cx="2618036" cy="2618036"/>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pt-PT" sz="3100" kern="1200" dirty="0" smtClean="0"/>
            <a:t>Diminuição de 9% no comércio bilateral</a:t>
          </a:r>
          <a:endParaRPr lang="pt-PT" sz="3100" kern="1200" dirty="0"/>
        </a:p>
      </dsp:txBody>
      <dsp:txXfrm>
        <a:off x="5576678" y="1330516"/>
        <a:ext cx="2618036" cy="26180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9F7135-8F22-4D43-BB71-DE93B8073917}">
      <dsp:nvSpPr>
        <dsp:cNvPr id="0" name=""/>
        <dsp:cNvSpPr/>
      </dsp:nvSpPr>
      <dsp:spPr>
        <a:xfrm rot="16200000">
          <a:off x="1220192" y="-1220192"/>
          <a:ext cx="1268028" cy="3708412"/>
        </a:xfrm>
        <a:prstGeom prst="round1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PT" sz="2200" kern="1200" dirty="0" smtClean="0"/>
            <a:t>Entre países</a:t>
          </a:r>
          <a:endParaRPr lang="pt-PT" sz="2200" kern="1200" dirty="0"/>
        </a:p>
      </dsp:txBody>
      <dsp:txXfrm rot="16200000">
        <a:off x="1378695" y="-1378695"/>
        <a:ext cx="951021" cy="3708412"/>
      </dsp:txXfrm>
    </dsp:sp>
    <dsp:sp modelId="{4C1AC2C3-E551-4DA5-AD29-DED04E0965C3}">
      <dsp:nvSpPr>
        <dsp:cNvPr id="0" name=""/>
        <dsp:cNvSpPr/>
      </dsp:nvSpPr>
      <dsp:spPr>
        <a:xfrm>
          <a:off x="3708412" y="0"/>
          <a:ext cx="3708412" cy="1268028"/>
        </a:xfrm>
        <a:prstGeom prst="round1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PT" sz="2200" kern="1200" dirty="0" smtClean="0"/>
            <a:t>Entre regiões</a:t>
          </a:r>
          <a:endParaRPr lang="pt-PT" sz="2200" kern="1200" dirty="0"/>
        </a:p>
      </dsp:txBody>
      <dsp:txXfrm>
        <a:off x="3708412" y="0"/>
        <a:ext cx="3708412" cy="951021"/>
      </dsp:txXfrm>
    </dsp:sp>
    <dsp:sp modelId="{9DC93A50-7CE7-4CC9-B016-67D5FCFB61F9}">
      <dsp:nvSpPr>
        <dsp:cNvPr id="0" name=""/>
        <dsp:cNvSpPr/>
      </dsp:nvSpPr>
      <dsp:spPr>
        <a:xfrm rot="10800000">
          <a:off x="0" y="1268028"/>
          <a:ext cx="3708412" cy="1268028"/>
        </a:xfrm>
        <a:prstGeom prst="round1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PT" sz="2200" kern="1200" dirty="0" smtClean="0"/>
            <a:t>Entre localizações numa cidade</a:t>
          </a:r>
          <a:endParaRPr lang="pt-PT" sz="2200" kern="1200" dirty="0"/>
        </a:p>
      </dsp:txBody>
      <dsp:txXfrm rot="10800000">
        <a:off x="0" y="1585034"/>
        <a:ext cx="3708412" cy="951021"/>
      </dsp:txXfrm>
    </dsp:sp>
    <dsp:sp modelId="{03820FF6-16AE-483D-8B29-1566557C3C07}">
      <dsp:nvSpPr>
        <dsp:cNvPr id="0" name=""/>
        <dsp:cNvSpPr/>
      </dsp:nvSpPr>
      <dsp:spPr>
        <a:xfrm rot="5400000">
          <a:off x="4928604" y="47835"/>
          <a:ext cx="1268028" cy="3708412"/>
        </a:xfrm>
        <a:prstGeom prst="round1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pt-PT" sz="2200" kern="1200" dirty="0" smtClean="0"/>
            <a:t>Etc. </a:t>
          </a:r>
          <a:endParaRPr lang="pt-PT" sz="2200" kern="1200" dirty="0"/>
        </a:p>
      </dsp:txBody>
      <dsp:txXfrm rot="5400000">
        <a:off x="5087107" y="206339"/>
        <a:ext cx="951021" cy="3708412"/>
      </dsp:txXfrm>
    </dsp:sp>
    <dsp:sp modelId="{1107CA77-AA25-4E27-8DC7-B1E17146B5A3}">
      <dsp:nvSpPr>
        <dsp:cNvPr id="0" name=""/>
        <dsp:cNvSpPr/>
      </dsp:nvSpPr>
      <dsp:spPr>
        <a:xfrm>
          <a:off x="2595888" y="951021"/>
          <a:ext cx="2225047" cy="634014"/>
        </a:xfrm>
        <a:prstGeom prst="roundRect">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PT" sz="2200" kern="1200" dirty="0" smtClean="0"/>
            <a:t>Localização</a:t>
          </a:r>
          <a:endParaRPr lang="pt-PT" sz="2200" kern="1200" dirty="0"/>
        </a:p>
      </dsp:txBody>
      <dsp:txXfrm>
        <a:off x="2595888" y="951021"/>
        <a:ext cx="2225047" cy="634014"/>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8DF694D-3038-4D70-937E-3697B295030C}" type="datetimeFigureOut">
              <a:rPr lang="pt-PT" smtClean="0"/>
              <a:pPr/>
              <a:t>27-04-2015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35E1E3E-9496-42D9-9614-13264896EDD1}"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F694D-3038-4D70-937E-3697B295030C}" type="datetimeFigureOut">
              <a:rPr lang="pt-PT" smtClean="0"/>
              <a:pPr/>
              <a:t>27-04-2015</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E1E3E-9496-42D9-9614-13264896EDD1}"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b="1" dirty="0"/>
              <a:t>Spatial Centrality: an approach with </a:t>
            </a:r>
            <a:r>
              <a:rPr lang="en-US" b="1" dirty="0" err="1"/>
              <a:t>sectoral</a:t>
            </a:r>
            <a:r>
              <a:rPr lang="en-US" b="1" dirty="0"/>
              <a:t> linkages</a:t>
            </a:r>
            <a:r>
              <a:rPr lang="pt-PT" dirty="0"/>
              <a:t/>
            </a:r>
            <a:br>
              <a:rPr lang="pt-PT" dirty="0"/>
            </a:br>
            <a:endParaRPr lang="pt-PT" dirty="0"/>
          </a:p>
        </p:txBody>
      </p:sp>
      <p:sp>
        <p:nvSpPr>
          <p:cNvPr id="3" name="Subtítulo 2"/>
          <p:cNvSpPr>
            <a:spLocks noGrp="1"/>
          </p:cNvSpPr>
          <p:nvPr>
            <p:ph type="subTitle" idx="1"/>
          </p:nvPr>
        </p:nvSpPr>
        <p:spPr/>
        <p:txBody>
          <a:bodyPr/>
          <a:lstStyle/>
          <a:p>
            <a:r>
              <a:rPr lang="pt-PT" b="1" dirty="0"/>
              <a:t>Nuno </a:t>
            </a:r>
            <a:r>
              <a:rPr lang="pt-PT" b="1" dirty="0" smtClean="0"/>
              <a:t>Crespo,</a:t>
            </a:r>
            <a:r>
              <a:rPr lang="pt-PT" b="1" baseline="30000" dirty="0" smtClean="0"/>
              <a:t> </a:t>
            </a:r>
            <a:r>
              <a:rPr lang="pt-PT" b="1" dirty="0"/>
              <a:t>M. Paula Fontoura </a:t>
            </a:r>
            <a:r>
              <a:rPr lang="pt-PT" b="1" dirty="0" err="1"/>
              <a:t>and</a:t>
            </a:r>
            <a:r>
              <a:rPr lang="pt-PT" b="1" dirty="0"/>
              <a:t> </a:t>
            </a:r>
            <a:r>
              <a:rPr lang="pt-PT" b="1" dirty="0" smtClean="0"/>
              <a:t>Nádia </a:t>
            </a:r>
            <a:r>
              <a:rPr lang="pt-PT" b="1" dirty="0"/>
              <a:t>Simões</a:t>
            </a:r>
            <a:endParaRPr lang="pt-P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err="1" smtClean="0"/>
              <a:t>The</a:t>
            </a:r>
            <a:r>
              <a:rPr lang="pt-PT" dirty="0" smtClean="0"/>
              <a:t> “</a:t>
            </a:r>
            <a:r>
              <a:rPr lang="pt-PT" dirty="0" err="1" smtClean="0"/>
              <a:t>paternity</a:t>
            </a:r>
            <a:r>
              <a:rPr lang="pt-PT" dirty="0" smtClean="0"/>
              <a:t>” of </a:t>
            </a:r>
            <a:r>
              <a:rPr lang="pt-PT" dirty="0" err="1" smtClean="0"/>
              <a:t>our</a:t>
            </a:r>
            <a:r>
              <a:rPr lang="pt-PT" dirty="0" smtClean="0"/>
              <a:t> </a:t>
            </a:r>
            <a:r>
              <a:rPr lang="pt-PT" dirty="0" err="1" smtClean="0"/>
              <a:t>index</a:t>
            </a:r>
            <a:r>
              <a:rPr lang="pt-PT" dirty="0" smtClean="0"/>
              <a:t> </a:t>
            </a:r>
            <a:endParaRPr lang="pt-PT" dirty="0"/>
          </a:p>
        </p:txBody>
      </p:sp>
      <p:sp>
        <p:nvSpPr>
          <p:cNvPr id="3" name="Marcador de Posição de Conteúdo 2"/>
          <p:cNvSpPr>
            <a:spLocks noGrp="1"/>
          </p:cNvSpPr>
          <p:nvPr>
            <p:ph idx="1"/>
          </p:nvPr>
        </p:nvSpPr>
        <p:spPr/>
        <p:txBody>
          <a:bodyPr>
            <a:normAutofit fontScale="70000" lnSpcReduction="20000"/>
          </a:bodyPr>
          <a:lstStyle/>
          <a:p>
            <a:pPr>
              <a:buNone/>
            </a:pPr>
            <a:endParaRPr lang="en-US" dirty="0" smtClean="0"/>
          </a:p>
          <a:p>
            <a:pPr>
              <a:buNone/>
            </a:pPr>
            <a:r>
              <a:rPr lang="en-US" dirty="0" smtClean="0"/>
              <a:t>      It is based on a </a:t>
            </a:r>
            <a:r>
              <a:rPr lang="en-US" dirty="0" smtClean="0">
                <a:solidFill>
                  <a:srgbClr val="7030A0"/>
                </a:solidFill>
              </a:rPr>
              <a:t>gravity model </a:t>
            </a:r>
            <a:r>
              <a:rPr lang="en-US" dirty="0" smtClean="0"/>
              <a:t>to estimate “economic” or “market” potential. </a:t>
            </a:r>
          </a:p>
          <a:p>
            <a:pPr>
              <a:buNone/>
            </a:pPr>
            <a:endParaRPr lang="en-US" dirty="0" smtClean="0"/>
          </a:p>
          <a:p>
            <a:r>
              <a:rPr lang="en-US" dirty="0" smtClean="0"/>
              <a:t> In its traditional formulation, the potential for economic activity of a location is a function both of its proximity to other economic centers and of their economic size or "mass“ (</a:t>
            </a:r>
            <a:r>
              <a:rPr lang="en-US" dirty="0" err="1" smtClean="0"/>
              <a:t>Keeble</a:t>
            </a:r>
            <a:r>
              <a:rPr lang="en-US" dirty="0" smtClean="0"/>
              <a:t> et al, 1982,1988). Potential is thus interpreted as a measure of interactions with the regions making up the system. </a:t>
            </a:r>
          </a:p>
          <a:p>
            <a:endParaRPr lang="en-US" dirty="0" smtClean="0"/>
          </a:p>
          <a:p>
            <a:r>
              <a:rPr lang="en-US" dirty="0" smtClean="0"/>
              <a:t>Later, Frost and Spence (1995) added the role of self-potential, i.e. the effect of size and the level of economic activity of a location on its own </a:t>
            </a:r>
            <a:r>
              <a:rPr lang="en-US" dirty="0" err="1" smtClean="0"/>
              <a:t>peripherality</a:t>
            </a:r>
            <a:r>
              <a:rPr lang="en-US" dirty="0" smtClean="0"/>
              <a:t> index. </a:t>
            </a:r>
            <a:endParaRPr lang="pt-PT" dirty="0" smtClean="0"/>
          </a:p>
          <a:p>
            <a:endParaRPr lang="pt-P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8640"/>
            <a:ext cx="8229600" cy="58018"/>
          </a:xfrm>
        </p:spPr>
        <p:txBody>
          <a:bodyPr>
            <a:normAutofit fontScale="90000"/>
          </a:bodyPr>
          <a:lstStyle/>
          <a:p>
            <a:endParaRPr lang="pt-PT" dirty="0"/>
          </a:p>
        </p:txBody>
      </p:sp>
      <mc:AlternateContent xmlns:mc="http://schemas.openxmlformats.org/markup-compatibility/2006">
        <mc:Choice xmlns:a14="http://schemas.microsoft.com/office/drawing/2010/main" xmlns="" Requires="a14">
          <p:sp>
            <p:nvSpPr>
              <p:cNvPr id="3" name="Marcador de Posição de Conteúdo 2"/>
              <p:cNvSpPr>
                <a:spLocks noGrp="1"/>
              </p:cNvSpPr>
              <p:nvPr>
                <p:ph idx="1"/>
              </p:nvPr>
            </p:nvSpPr>
            <p:spPr>
              <a:xfrm>
                <a:off x="539552" y="2276872"/>
                <a:ext cx="8229600" cy="4632176"/>
              </a:xfrm>
            </p:spPr>
            <p:txBody>
              <a:bodyPr/>
              <a:lstStyle/>
              <a:p>
                <a:pPr marL="0" indent="0">
                  <a:buNone/>
                </a:pPr>
                <a:endParaRPr lang="pt-PT" dirty="0" smtClean="0"/>
              </a:p>
              <a:p>
                <a:pPr marL="0" indent="0">
                  <a:buNone/>
                </a:pPr>
                <a14:m>
                  <m:oMathPara xmlns:m="http://schemas.openxmlformats.org/officeDocument/2006/math">
                    <m:oMathParaPr>
                      <m:jc m:val="centerGroup"/>
                    </m:oMathParaPr>
                    <m:oMath xmlns:m="http://schemas.openxmlformats.org/officeDocument/2006/math">
                      <m:sSub>
                        <m:sSubPr>
                          <m:ctrlPr>
                            <a:rPr lang="pt-PT" i="1">
                              <a:latin typeface="Cambria Math"/>
                            </a:rPr>
                          </m:ctrlPr>
                        </m:sSubPr>
                        <m:e>
                          <m:r>
                            <a:rPr lang="en-US" i="1">
                              <a:latin typeface="Cambria Math"/>
                            </a:rPr>
                            <m:t>𝑃</m:t>
                          </m:r>
                        </m:e>
                        <m:sub>
                          <m:r>
                            <a:rPr lang="en-US" i="1">
                              <a:latin typeface="Cambria Math"/>
                            </a:rPr>
                            <m:t>𝑖</m:t>
                          </m:r>
                        </m:sub>
                      </m:sSub>
                      <m:r>
                        <a:rPr lang="en-US" i="1">
                          <a:latin typeface="Cambria Math"/>
                        </a:rPr>
                        <m:t>=</m:t>
                      </m:r>
                      <m:nary>
                        <m:naryPr>
                          <m:chr m:val="∑"/>
                          <m:limLoc m:val="undOvr"/>
                          <m:supHide m:val="on"/>
                          <m:ctrlPr>
                            <a:rPr lang="pt-PT" i="1">
                              <a:latin typeface="Cambria Math"/>
                            </a:rPr>
                          </m:ctrlPr>
                        </m:naryPr>
                        <m:sub>
                          <m:r>
                            <a:rPr lang="en-US" i="1">
                              <a:latin typeface="Cambria Math"/>
                            </a:rPr>
                            <m:t>h</m:t>
                          </m:r>
                        </m:sub>
                        <m:sup/>
                        <m:e>
                          <m:f>
                            <m:fPr>
                              <m:ctrlPr>
                                <a:rPr lang="pt-PT" i="1">
                                  <a:latin typeface="Cambria Math"/>
                                </a:rPr>
                              </m:ctrlPr>
                            </m:fPr>
                            <m:num>
                              <m:sSub>
                                <m:sSubPr>
                                  <m:ctrlPr>
                                    <a:rPr lang="pt-PT" i="1">
                                      <a:latin typeface="Cambria Math"/>
                                    </a:rPr>
                                  </m:ctrlPr>
                                </m:sSubPr>
                                <m:e>
                                  <m:r>
                                    <a:rPr lang="en-US" i="1">
                                      <a:latin typeface="Cambria Math"/>
                                    </a:rPr>
                                    <m:t>𝑀</m:t>
                                  </m:r>
                                </m:e>
                                <m:sub>
                                  <m:r>
                                    <a:rPr lang="en-US" i="1">
                                      <a:latin typeface="Cambria Math"/>
                                    </a:rPr>
                                    <m:t>h</m:t>
                                  </m:r>
                                </m:sub>
                              </m:sSub>
                            </m:num>
                            <m:den>
                              <m:sSub>
                                <m:sSubPr>
                                  <m:ctrlPr>
                                    <a:rPr lang="pt-PT" i="1">
                                      <a:latin typeface="Cambria Math"/>
                                    </a:rPr>
                                  </m:ctrlPr>
                                </m:sSubPr>
                                <m:e>
                                  <m:r>
                                    <a:rPr lang="en-US" i="1">
                                      <a:latin typeface="Cambria Math"/>
                                    </a:rPr>
                                    <m:t>𝛿</m:t>
                                  </m:r>
                                </m:e>
                                <m:sub>
                                  <m:r>
                                    <a:rPr lang="en-US" i="1">
                                      <a:latin typeface="Cambria Math"/>
                                    </a:rPr>
                                    <m:t>𝑖h</m:t>
                                  </m:r>
                                </m:sub>
                              </m:sSub>
                            </m:den>
                          </m:f>
                        </m:e>
                      </m:nary>
                    </m:oMath>
                  </m:oMathPara>
                </a14:m>
                <a:endParaRPr lang="pt-PT" dirty="0" smtClean="0"/>
              </a:p>
              <a:p>
                <a:pPr marL="0" indent="0">
                  <a:buNone/>
                </a:pPr>
                <a:endParaRPr lang="pt-PT" dirty="0" smtClean="0"/>
              </a:p>
              <a:p>
                <a:pPr marL="0" indent="0">
                  <a:buNone/>
                </a:pPr>
                <a:endParaRPr lang="pt-PT" dirty="0"/>
              </a:p>
              <a:p>
                <a:pPr marL="0" indent="0">
                  <a:buNone/>
                </a:pPr>
                <a14:m>
                  <m:oMathPara xmlns:m="http://schemas.openxmlformats.org/officeDocument/2006/math">
                    <m:oMathParaPr>
                      <m:jc m:val="centerGroup"/>
                    </m:oMathParaPr>
                    <m:oMath xmlns:m="http://schemas.openxmlformats.org/officeDocument/2006/math">
                      <m:sSub>
                        <m:sSubPr>
                          <m:ctrlPr>
                            <a:rPr lang="pt-PT" i="1">
                              <a:latin typeface="Cambria Math"/>
                            </a:rPr>
                          </m:ctrlPr>
                        </m:sSubPr>
                        <m:e>
                          <m:r>
                            <a:rPr lang="en-US" i="1">
                              <a:latin typeface="Cambria Math"/>
                            </a:rPr>
                            <m:t>𝐶</m:t>
                          </m:r>
                        </m:e>
                        <m:sub>
                          <m:r>
                            <a:rPr lang="en-US" i="1">
                              <a:latin typeface="Cambria Math"/>
                            </a:rPr>
                            <m:t>𝑖</m:t>
                          </m:r>
                        </m:sub>
                      </m:sSub>
                      <m:r>
                        <a:rPr lang="en-US" i="1">
                          <a:latin typeface="Cambria Math"/>
                        </a:rPr>
                        <m:t>=</m:t>
                      </m:r>
                      <m:f>
                        <m:fPr>
                          <m:ctrlPr>
                            <a:rPr lang="pt-PT" i="1">
                              <a:latin typeface="Cambria Math"/>
                            </a:rPr>
                          </m:ctrlPr>
                        </m:fPr>
                        <m:num>
                          <m:sSub>
                            <m:sSubPr>
                              <m:ctrlPr>
                                <a:rPr lang="pt-PT" i="1">
                                  <a:latin typeface="Cambria Math"/>
                                </a:rPr>
                              </m:ctrlPr>
                            </m:sSubPr>
                            <m:e>
                              <m:r>
                                <a:rPr lang="en-US" i="1">
                                  <a:latin typeface="Cambria Math"/>
                                </a:rPr>
                                <m:t>𝑙</m:t>
                              </m:r>
                            </m:e>
                            <m:sub>
                              <m:r>
                                <a:rPr lang="en-US" i="1">
                                  <a:latin typeface="Cambria Math"/>
                                </a:rPr>
                                <m:t>𝑖</m:t>
                              </m:r>
                            </m:sub>
                          </m:sSub>
                        </m:num>
                        <m:den>
                          <m:sSub>
                            <m:sSubPr>
                              <m:ctrlPr>
                                <a:rPr lang="pt-PT" i="1">
                                  <a:latin typeface="Cambria Math"/>
                                </a:rPr>
                              </m:ctrlPr>
                            </m:sSubPr>
                            <m:e>
                              <m:r>
                                <a:rPr lang="en-US" i="1">
                                  <a:latin typeface="Cambria Math"/>
                                </a:rPr>
                                <m:t>𝛿</m:t>
                              </m:r>
                            </m:e>
                            <m:sub>
                              <m:r>
                                <a:rPr lang="en-US" i="1">
                                  <a:latin typeface="Cambria Math"/>
                                </a:rPr>
                                <m:t>𝑖𝑖</m:t>
                              </m:r>
                            </m:sub>
                          </m:sSub>
                        </m:den>
                      </m:f>
                      <m:r>
                        <a:rPr lang="en-US" i="1">
                          <a:latin typeface="Cambria Math"/>
                        </a:rPr>
                        <m:t>+</m:t>
                      </m:r>
                      <m:nary>
                        <m:naryPr>
                          <m:chr m:val="∑"/>
                          <m:limLoc m:val="undOvr"/>
                          <m:supHide m:val="on"/>
                          <m:ctrlPr>
                            <a:rPr lang="pt-PT" i="1">
                              <a:latin typeface="Cambria Math"/>
                            </a:rPr>
                          </m:ctrlPr>
                        </m:naryPr>
                        <m:sub>
                          <m:r>
                            <a:rPr lang="en-US" i="1">
                              <a:latin typeface="Cambria Math"/>
                            </a:rPr>
                            <m:t>h</m:t>
                          </m:r>
                        </m:sub>
                        <m:sup/>
                        <m:e>
                          <m:f>
                            <m:fPr>
                              <m:ctrlPr>
                                <a:rPr lang="pt-PT" i="1">
                                  <a:latin typeface="Cambria Math"/>
                                </a:rPr>
                              </m:ctrlPr>
                            </m:fPr>
                            <m:num>
                              <m:sSub>
                                <m:sSubPr>
                                  <m:ctrlPr>
                                    <a:rPr lang="pt-PT" i="1">
                                      <a:latin typeface="Cambria Math"/>
                                    </a:rPr>
                                  </m:ctrlPr>
                                </m:sSubPr>
                                <m:e>
                                  <m:r>
                                    <a:rPr lang="en-US" i="1">
                                      <a:latin typeface="Cambria Math"/>
                                    </a:rPr>
                                    <m:t>𝑙</m:t>
                                  </m:r>
                                </m:e>
                                <m:sub>
                                  <m:r>
                                    <a:rPr lang="en-US" i="1">
                                      <a:latin typeface="Cambria Math"/>
                                    </a:rPr>
                                    <m:t>h</m:t>
                                  </m:r>
                                </m:sub>
                              </m:sSub>
                            </m:num>
                            <m:den>
                              <m:sSub>
                                <m:sSubPr>
                                  <m:ctrlPr>
                                    <a:rPr lang="pt-PT" i="1">
                                      <a:latin typeface="Cambria Math"/>
                                    </a:rPr>
                                  </m:ctrlPr>
                                </m:sSubPr>
                                <m:e>
                                  <m:r>
                                    <a:rPr lang="en-US" i="1">
                                      <a:latin typeface="Cambria Math"/>
                                    </a:rPr>
                                    <m:t>𝛿</m:t>
                                  </m:r>
                                </m:e>
                                <m:sub>
                                  <m:r>
                                    <a:rPr lang="en-US" i="1">
                                      <a:latin typeface="Cambria Math"/>
                                    </a:rPr>
                                    <m:t>𝑖h</m:t>
                                  </m:r>
                                </m:sub>
                              </m:sSub>
                            </m:den>
                          </m:f>
                        </m:e>
                      </m:nary>
                      <m:r>
                        <a:rPr lang="en-US" i="1">
                          <a:latin typeface="Cambria Math"/>
                        </a:rPr>
                        <m:t>, </m:t>
                      </m:r>
                      <m:r>
                        <a:rPr lang="en-US" i="1">
                          <a:latin typeface="Cambria Math"/>
                        </a:rPr>
                        <m:t>𝑖</m:t>
                      </m:r>
                      <m:r>
                        <a:rPr lang="en-US" i="1">
                          <a:latin typeface="Cambria Math"/>
                        </a:rPr>
                        <m:t>≠</m:t>
                      </m:r>
                      <m:r>
                        <a:rPr lang="en-US" i="1">
                          <a:latin typeface="Cambria Math"/>
                        </a:rPr>
                        <m:t>h</m:t>
                      </m:r>
                    </m:oMath>
                  </m:oMathPara>
                </a14:m>
                <a:endParaRPr lang="pt-PT" dirty="0"/>
              </a:p>
            </p:txBody>
          </p:sp>
        </mc:Choice>
        <mc:Fallback>
          <p:sp>
            <p:nvSpPr>
              <p:cNvPr id="3" name="Marcador de Posição de Conteúdo 2"/>
              <p:cNvSpPr>
                <a:spLocks noGrp="1" noRot="1" noChangeAspect="1" noMove="1" noResize="1" noEditPoints="1" noAdjustHandles="1" noChangeArrowheads="1" noChangeShapeType="1" noTextEdit="1"/>
              </p:cNvSpPr>
              <p:nvPr>
                <p:ph idx="1"/>
              </p:nvPr>
            </p:nvSpPr>
            <p:spPr>
              <a:xfrm>
                <a:off x="539552" y="2276872"/>
                <a:ext cx="8229600" cy="4632176"/>
              </a:xfrm>
              <a:blipFill rotWithShape="1">
                <a:blip r:embed="rId2" cstate="print"/>
                <a:stretch>
                  <a:fillRect/>
                </a:stretch>
              </a:blipFill>
            </p:spPr>
            <p:txBody>
              <a:bodyPr/>
              <a:lstStyle/>
              <a:p>
                <a:r>
                  <a:rPr lang="pt-PT">
                    <a:noFill/>
                  </a:rPr>
                  <a:t> </a:t>
                </a:r>
              </a:p>
            </p:txBody>
          </p:sp>
        </mc:Fallback>
      </mc:AlternateContent>
      <p:sp>
        <p:nvSpPr>
          <p:cNvPr id="4" name="Marcador de Posição do Rodapé 3"/>
          <p:cNvSpPr>
            <a:spLocks noGrp="1"/>
          </p:cNvSpPr>
          <p:nvPr>
            <p:ph type="ftr" sz="quarter" idx="11"/>
          </p:nvPr>
        </p:nvSpPr>
        <p:spPr/>
        <p:txBody>
          <a:bodyPr/>
          <a:lstStyle/>
          <a:p>
            <a:endParaRPr lang="pt-PT" dirty="0"/>
          </a:p>
        </p:txBody>
      </p:sp>
      <p:sp>
        <p:nvSpPr>
          <p:cNvPr id="5" name="Marcador de Posição do Número do Diapositivo 4"/>
          <p:cNvSpPr>
            <a:spLocks noGrp="1"/>
          </p:cNvSpPr>
          <p:nvPr>
            <p:ph type="sldNum" sz="quarter" idx="12"/>
          </p:nvPr>
        </p:nvSpPr>
        <p:spPr/>
        <p:txBody>
          <a:bodyPr/>
          <a:lstStyle/>
          <a:p>
            <a:fld id="{7EB0CABA-910C-4FFD-A7C0-B75B8F5D470C}" type="slidenum">
              <a:rPr lang="pt-PT" smtClean="0"/>
              <a:pPr/>
              <a:t>11</a:t>
            </a:fld>
            <a:endParaRPr lang="pt-PT" dirty="0"/>
          </a:p>
        </p:txBody>
      </p:sp>
      <p:sp>
        <p:nvSpPr>
          <p:cNvPr id="6" name="Rectângulo arredondado 5"/>
          <p:cNvSpPr/>
          <p:nvPr/>
        </p:nvSpPr>
        <p:spPr>
          <a:xfrm>
            <a:off x="107504" y="0"/>
            <a:ext cx="9036496" cy="119675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pt-PT" b="1" dirty="0" err="1" smtClean="0"/>
              <a:t>Keeble</a:t>
            </a:r>
            <a:r>
              <a:rPr lang="pt-PT" b="1" dirty="0" smtClean="0"/>
              <a:t>, </a:t>
            </a:r>
            <a:r>
              <a:rPr lang="pt-PT" b="1" dirty="0" err="1" smtClean="0"/>
              <a:t>Owens</a:t>
            </a:r>
            <a:r>
              <a:rPr lang="pt-PT" b="1" dirty="0" smtClean="0"/>
              <a:t>, </a:t>
            </a:r>
            <a:r>
              <a:rPr lang="pt-PT" b="1" dirty="0" err="1" smtClean="0"/>
              <a:t>Thompson</a:t>
            </a:r>
            <a:r>
              <a:rPr lang="pt-PT" b="1" dirty="0" smtClean="0"/>
              <a:t> (1982) e  </a:t>
            </a:r>
            <a:r>
              <a:rPr lang="en-GB" b="1" dirty="0" err="1"/>
              <a:t>Keeble</a:t>
            </a:r>
            <a:r>
              <a:rPr lang="en-GB" b="1" dirty="0"/>
              <a:t>, </a:t>
            </a:r>
            <a:r>
              <a:rPr lang="en-GB" b="1" dirty="0" err="1"/>
              <a:t>Offord</a:t>
            </a:r>
            <a:r>
              <a:rPr lang="en-GB" b="1" dirty="0"/>
              <a:t>, </a:t>
            </a:r>
            <a:r>
              <a:rPr lang="en-GB" b="1" dirty="0" smtClean="0"/>
              <a:t>Walker </a:t>
            </a:r>
            <a:r>
              <a:rPr lang="en-GB" b="1" dirty="0"/>
              <a:t>(1988</a:t>
            </a:r>
            <a:r>
              <a:rPr lang="en-GB" b="1" dirty="0" smtClean="0"/>
              <a:t>)</a:t>
            </a:r>
            <a:endParaRPr lang="pt-PT" b="1" dirty="0" smtClean="0"/>
          </a:p>
        </p:txBody>
      </p:sp>
      <p:sp>
        <p:nvSpPr>
          <p:cNvPr id="8" name="Seta para baixo 7"/>
          <p:cNvSpPr/>
          <p:nvPr/>
        </p:nvSpPr>
        <p:spPr>
          <a:xfrm>
            <a:off x="4355976" y="3789040"/>
            <a:ext cx="648072" cy="57606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xmlns="" val="2350134956"/>
      </p:ext>
    </p:extLst>
  </p:cSld>
  <p:clrMapOvr>
    <a:masterClrMapping/>
  </p:clrMapOvr>
  <mc:AlternateContent xmlns:mc="http://schemas.openxmlformats.org/markup-compatibility/2006">
    <mc:Choice xmlns:p14="http://schemas.microsoft.com/office/powerpoint/2010/main" xmlns="" Requires="p14">
      <p:transition spd="slow" p14:dur="1250">
        <p:pull dir="ru"/>
      </p:transition>
    </mc:Choice>
    <mc:Fallback>
      <p:transition spd="slow">
        <p:pull dir="ru"/>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The</a:t>
            </a:r>
            <a:r>
              <a:rPr lang="pt-PT" dirty="0" smtClean="0"/>
              <a:t> </a:t>
            </a:r>
            <a:r>
              <a:rPr lang="pt-PT" dirty="0" err="1" smtClean="0"/>
              <a:t>index</a:t>
            </a:r>
            <a:endParaRPr lang="pt-PT" dirty="0"/>
          </a:p>
        </p:txBody>
      </p:sp>
      <mc:AlternateContent xmlns:mc="http://schemas.openxmlformats.org/markup-compatibility/2006">
        <mc:Choice xmlns="" xmlns:a14="http://schemas.microsoft.com/office/drawing/2010/main" Requires="a14">
          <p:sp>
            <p:nvSpPr>
              <p:cNvPr id="3" name="Marcador de Posição de Conteúdo 2"/>
              <p:cNvSpPr>
                <a:spLocks noGrp="1"/>
              </p:cNvSpPr>
              <p:nvPr>
                <p:ph idx="1"/>
              </p:nvPr>
            </p:nvSpPr>
            <p:spPr>
              <a:xfrm>
                <a:off x="323528" y="1600200"/>
                <a:ext cx="8568952" cy="4525963"/>
              </a:xfrm>
            </p:spPr>
            <p:txBody>
              <a:bodyPr>
                <a:normAutofit/>
              </a:bodyPr>
              <a:lstStyle/>
              <a:p>
                <a:pPr marL="0" indent="0">
                  <a:buNone/>
                </a:pPr>
                <a:endParaRPr lang="pt-PT" sz="1100" i="1" dirty="0" smtClean="0"/>
              </a:p>
              <a:p>
                <a:pPr marL="0" indent="0">
                  <a:buNone/>
                </a:pPr>
                <a:endParaRPr lang="pt-PT" sz="2000" i="1" dirty="0"/>
              </a:p>
              <a:p>
                <a:pPr marL="0" indent="0">
                  <a:buNone/>
                </a:pPr>
                <a14:m>
                  <m:oMathPara xmlns:m="http://schemas.openxmlformats.org/officeDocument/2006/math">
                    <m:oMathParaPr>
                      <m:jc m:val="centerGroup"/>
                    </m:oMathParaPr>
                    <m:oMath xmlns:m="http://schemas.openxmlformats.org/officeDocument/2006/math">
                      <m:sSub>
                        <m:sSubPr>
                          <m:ctrlPr>
                            <a:rPr lang="pt-PT" sz="2000" i="1" smtClean="0">
                              <a:latin typeface="Cambria Math"/>
                            </a:rPr>
                          </m:ctrlPr>
                        </m:sSubPr>
                        <m:e>
                          <m:r>
                            <a:rPr lang="en-US" sz="2000" i="1">
                              <a:latin typeface="Cambria Math"/>
                            </a:rPr>
                            <m:t>𝐶</m:t>
                          </m:r>
                        </m:e>
                        <m:sub>
                          <m:r>
                            <a:rPr lang="en-US" sz="2000" i="1">
                              <a:latin typeface="Cambria Math"/>
                            </a:rPr>
                            <m:t>𝑗𝑖</m:t>
                          </m:r>
                        </m:sub>
                      </m:sSub>
                      <m:r>
                        <a:rPr lang="en-US" sz="2000" i="1">
                          <a:latin typeface="Cambria Math"/>
                        </a:rPr>
                        <m:t>=</m:t>
                      </m:r>
                      <m:limLow>
                        <m:limLowPr>
                          <m:ctrlPr>
                            <a:rPr lang="pt-PT" sz="2000" i="1">
                              <a:latin typeface="Cambria Math"/>
                            </a:rPr>
                          </m:ctrlPr>
                        </m:limLowPr>
                        <m:e>
                          <m:groupChr>
                            <m:groupChrPr>
                              <m:chr m:val="⏟"/>
                              <m:ctrlPr>
                                <a:rPr lang="pt-PT" sz="2000" i="1">
                                  <a:latin typeface="Cambria Math"/>
                                </a:rPr>
                              </m:ctrlPr>
                            </m:groupChrPr>
                            <m:e>
                              <m:f>
                                <m:fPr>
                                  <m:ctrlPr>
                                    <a:rPr lang="pt-PT" sz="2000" i="1">
                                      <a:latin typeface="Cambria Math"/>
                                    </a:rPr>
                                  </m:ctrlPr>
                                </m:fPr>
                                <m:num>
                                  <m:sSub>
                                    <m:sSubPr>
                                      <m:ctrlPr>
                                        <a:rPr lang="pt-PT" sz="2000" i="1">
                                          <a:latin typeface="Cambria Math"/>
                                        </a:rPr>
                                      </m:ctrlPr>
                                    </m:sSubPr>
                                    <m:e>
                                      <m:r>
                                        <a:rPr lang="en-US" sz="2000" i="1">
                                          <a:latin typeface="Cambria Math"/>
                                        </a:rPr>
                                        <m:t>𝑙</m:t>
                                      </m:r>
                                    </m:e>
                                    <m:sub>
                                      <m:r>
                                        <a:rPr lang="en-US" sz="2000" i="1">
                                          <a:latin typeface="Cambria Math"/>
                                        </a:rPr>
                                        <m:t>𝑗𝑖</m:t>
                                      </m:r>
                                    </m:sub>
                                  </m:sSub>
                                  <m:r>
                                    <a:rPr lang="en-US" sz="2000" i="1">
                                      <a:latin typeface="Cambria Math"/>
                                    </a:rPr>
                                    <m:t>−</m:t>
                                  </m:r>
                                  <m:f>
                                    <m:fPr>
                                      <m:type m:val="lin"/>
                                      <m:ctrlPr>
                                        <a:rPr lang="pt-PT" sz="2000" i="1">
                                          <a:latin typeface="Cambria Math"/>
                                        </a:rPr>
                                      </m:ctrlPr>
                                    </m:fPr>
                                    <m:num>
                                      <m:r>
                                        <a:rPr lang="en-US" sz="2000" i="1">
                                          <a:latin typeface="Cambria Math"/>
                                        </a:rPr>
                                        <m:t>1</m:t>
                                      </m:r>
                                    </m:num>
                                    <m:den>
                                      <m:r>
                                        <a:rPr lang="en-US" sz="2000" i="1">
                                          <a:latin typeface="Cambria Math"/>
                                        </a:rPr>
                                        <m:t>𝑁</m:t>
                                      </m:r>
                                    </m:den>
                                  </m:f>
                                </m:num>
                                <m:den>
                                  <m:sSub>
                                    <m:sSubPr>
                                      <m:ctrlPr>
                                        <a:rPr lang="pt-PT" sz="2000" i="1">
                                          <a:latin typeface="Cambria Math"/>
                                        </a:rPr>
                                      </m:ctrlPr>
                                    </m:sSubPr>
                                    <m:e>
                                      <m:r>
                                        <a:rPr lang="en-US" sz="2000" i="1">
                                          <a:latin typeface="Cambria Math"/>
                                        </a:rPr>
                                        <m:t>𝛿</m:t>
                                      </m:r>
                                    </m:e>
                                    <m:sub>
                                      <m:r>
                                        <a:rPr lang="en-US" sz="2000" i="1">
                                          <a:latin typeface="Cambria Math"/>
                                        </a:rPr>
                                        <m:t>𝑖𝑖</m:t>
                                      </m:r>
                                    </m:sub>
                                  </m:sSub>
                                </m:den>
                              </m:f>
                            </m:e>
                          </m:groupChr>
                        </m:e>
                        <m:lim>
                          <m:r>
                            <a:rPr lang="en-US" sz="2000" i="1">
                              <a:latin typeface="Cambria Math"/>
                            </a:rPr>
                            <m:t>(1)</m:t>
                          </m:r>
                        </m:lim>
                      </m:limLow>
                      <m:r>
                        <a:rPr lang="en-US" sz="2000" i="1">
                          <a:latin typeface="Cambria Math"/>
                        </a:rPr>
                        <m:t>+</m:t>
                      </m:r>
                      <m:limLow>
                        <m:limLowPr>
                          <m:ctrlPr>
                            <a:rPr lang="pt-PT" sz="2000" i="1">
                              <a:latin typeface="Cambria Math"/>
                            </a:rPr>
                          </m:ctrlPr>
                        </m:limLowPr>
                        <m:e>
                          <m:groupChr>
                            <m:groupChrPr>
                              <m:chr m:val="⏟"/>
                              <m:ctrlPr>
                                <a:rPr lang="pt-PT" sz="2000" i="1">
                                  <a:latin typeface="Cambria Math"/>
                                </a:rPr>
                              </m:ctrlPr>
                            </m:groupChrPr>
                            <m:e>
                              <m:nary>
                                <m:naryPr>
                                  <m:chr m:val="∑"/>
                                  <m:limLoc m:val="undOvr"/>
                                  <m:supHide m:val="on"/>
                                  <m:ctrlPr>
                                    <a:rPr lang="pt-PT" sz="2000" i="1">
                                      <a:latin typeface="Cambria Math"/>
                                    </a:rPr>
                                  </m:ctrlPr>
                                </m:naryPr>
                                <m:sub>
                                  <m:r>
                                    <a:rPr lang="en-US" sz="2000" i="1">
                                      <a:latin typeface="Cambria Math"/>
                                    </a:rPr>
                                    <m:t>h</m:t>
                                  </m:r>
                                </m:sub>
                                <m:sup/>
                                <m:e>
                                  <m:f>
                                    <m:fPr>
                                      <m:ctrlPr>
                                        <a:rPr lang="pt-PT" sz="2000" i="1">
                                          <a:latin typeface="Cambria Math"/>
                                        </a:rPr>
                                      </m:ctrlPr>
                                    </m:fPr>
                                    <m:num>
                                      <m:sSub>
                                        <m:sSubPr>
                                          <m:ctrlPr>
                                            <a:rPr lang="pt-PT" sz="2000" i="1">
                                              <a:latin typeface="Cambria Math"/>
                                            </a:rPr>
                                          </m:ctrlPr>
                                        </m:sSubPr>
                                        <m:e>
                                          <m:r>
                                            <a:rPr lang="pt-PT" sz="2000" i="1">
                                              <a:latin typeface="Cambria Math"/>
                                            </a:rPr>
                                            <m:t>𝑙</m:t>
                                          </m:r>
                                        </m:e>
                                        <m:sub>
                                          <m:r>
                                            <a:rPr lang="pt-PT" sz="2000" i="1">
                                              <a:latin typeface="Cambria Math"/>
                                            </a:rPr>
                                            <m:t>𝑗</m:t>
                                          </m:r>
                                          <m:r>
                                            <a:rPr lang="en-US" sz="2000" i="1">
                                              <a:latin typeface="Cambria Math"/>
                                            </a:rPr>
                                            <m:t>h</m:t>
                                          </m:r>
                                        </m:sub>
                                      </m:sSub>
                                      <m:r>
                                        <a:rPr lang="en-US" sz="2000" i="1">
                                          <a:latin typeface="Cambria Math"/>
                                        </a:rPr>
                                        <m:t>−</m:t>
                                      </m:r>
                                      <m:r>
                                        <a:rPr lang="en-US" sz="2000">
                                          <a:latin typeface="Cambria Math"/>
                                        </a:rPr>
                                        <m:t>1/</m:t>
                                      </m:r>
                                      <m:r>
                                        <a:rPr lang="pt-PT" sz="2000" i="1">
                                          <a:latin typeface="Cambria Math"/>
                                        </a:rPr>
                                        <m:t>𝑁</m:t>
                                      </m:r>
                                    </m:num>
                                    <m:den>
                                      <m:r>
                                        <a:rPr lang="pt-PT" sz="2000">
                                          <a:latin typeface="Cambria Math"/>
                                          <a:sym typeface="Symbol"/>
                                        </a:rPr>
                                        <m:t></m:t>
                                      </m:r>
                                      <m:r>
                                        <a:rPr lang="pt-PT" sz="2000" i="1">
                                          <a:latin typeface="Cambria Math"/>
                                        </a:rPr>
                                        <m:t>𝑖</m:t>
                                      </m:r>
                                      <m:r>
                                        <a:rPr lang="en-US" sz="2000" i="1">
                                          <a:latin typeface="Cambria Math"/>
                                        </a:rPr>
                                        <m:t>h</m:t>
                                      </m:r>
                                    </m:den>
                                  </m:f>
                                </m:e>
                              </m:nary>
                            </m:e>
                          </m:groupChr>
                        </m:e>
                        <m:lim>
                          <m:r>
                            <a:rPr lang="en-US" sz="2000" i="1">
                              <a:latin typeface="Cambria Math"/>
                            </a:rPr>
                            <m:t>(2)</m:t>
                          </m:r>
                        </m:lim>
                      </m:limLow>
                      <m:r>
                        <a:rPr lang="en-US" sz="2000" i="1">
                          <a:latin typeface="Cambria Math"/>
                        </a:rPr>
                        <m:t>+</m:t>
                      </m:r>
                      <m:limLow>
                        <m:limLowPr>
                          <m:ctrlPr>
                            <a:rPr lang="pt-PT" sz="2000" i="1">
                              <a:latin typeface="Cambria Math"/>
                            </a:rPr>
                          </m:ctrlPr>
                        </m:limLowPr>
                        <m:e>
                          <m:groupChr>
                            <m:groupChrPr>
                              <m:chr m:val="⏟"/>
                              <m:ctrlPr>
                                <a:rPr lang="pt-PT" sz="2000" i="1">
                                  <a:latin typeface="Cambria Math"/>
                                </a:rPr>
                              </m:ctrlPr>
                            </m:groupChrPr>
                            <m:e>
                              <m:f>
                                <m:fPr>
                                  <m:ctrlPr>
                                    <a:rPr lang="pt-PT" sz="2000" i="1">
                                      <a:latin typeface="Cambria Math"/>
                                    </a:rPr>
                                  </m:ctrlPr>
                                </m:fPr>
                                <m:num>
                                  <m:nary>
                                    <m:naryPr>
                                      <m:chr m:val="∑"/>
                                      <m:limLoc m:val="undOvr"/>
                                      <m:supHide m:val="on"/>
                                      <m:ctrlPr>
                                        <a:rPr lang="pt-PT" sz="2000" i="1">
                                          <a:latin typeface="Cambria Math"/>
                                        </a:rPr>
                                      </m:ctrlPr>
                                    </m:naryPr>
                                    <m:sub>
                                      <m:r>
                                        <a:rPr lang="en-US" sz="2000" i="1">
                                          <a:latin typeface="Cambria Math"/>
                                        </a:rPr>
                                        <m:t>𝑓</m:t>
                                      </m:r>
                                    </m:sub>
                                    <m:sup/>
                                    <m:e>
                                      <m:d>
                                        <m:dPr>
                                          <m:begChr m:val="["/>
                                          <m:endChr m:val="]"/>
                                          <m:ctrlPr>
                                            <a:rPr lang="pt-PT" sz="2000" i="1">
                                              <a:latin typeface="Cambria Math"/>
                                            </a:rPr>
                                          </m:ctrlPr>
                                        </m:dPr>
                                        <m:e>
                                          <m:sSub>
                                            <m:sSubPr>
                                              <m:ctrlPr>
                                                <a:rPr lang="pt-PT" sz="2000" i="1">
                                                  <a:latin typeface="Cambria Math"/>
                                                </a:rPr>
                                              </m:ctrlPr>
                                            </m:sSubPr>
                                            <m:e>
                                              <m:r>
                                                <a:rPr lang="en-US" sz="2000" i="1">
                                                  <a:latin typeface="Cambria Math"/>
                                                </a:rPr>
                                                <m:t>𝑙</m:t>
                                              </m:r>
                                            </m:e>
                                            <m:sub>
                                              <m:r>
                                                <a:rPr lang="en-US" sz="2000" i="1">
                                                  <a:latin typeface="Cambria Math"/>
                                                </a:rPr>
                                                <m:t>𝑓𝑖</m:t>
                                              </m:r>
                                            </m:sub>
                                          </m:sSub>
                                          <m:r>
                                            <a:rPr lang="en-US" sz="2000" i="1">
                                              <a:latin typeface="Cambria Math"/>
                                            </a:rPr>
                                            <m:t>−</m:t>
                                          </m:r>
                                          <m:f>
                                            <m:fPr>
                                              <m:type m:val="lin"/>
                                              <m:ctrlPr>
                                                <a:rPr lang="pt-PT" sz="2000" i="1">
                                                  <a:latin typeface="Cambria Math"/>
                                                </a:rPr>
                                              </m:ctrlPr>
                                            </m:fPr>
                                            <m:num>
                                              <m:r>
                                                <a:rPr lang="en-US" sz="2000" i="1">
                                                  <a:latin typeface="Cambria Math"/>
                                                </a:rPr>
                                                <m:t>1</m:t>
                                              </m:r>
                                            </m:num>
                                            <m:den>
                                              <m:r>
                                                <a:rPr lang="en-US" sz="2000" i="1">
                                                  <a:latin typeface="Cambria Math"/>
                                                </a:rPr>
                                                <m:t>𝑁</m:t>
                                              </m:r>
                                            </m:den>
                                          </m:f>
                                        </m:e>
                                      </m:d>
                                      <m:sSub>
                                        <m:sSubPr>
                                          <m:ctrlPr>
                                            <a:rPr lang="pt-PT" sz="2000" i="1">
                                              <a:latin typeface="Cambria Math"/>
                                            </a:rPr>
                                          </m:ctrlPr>
                                        </m:sSubPr>
                                        <m:e>
                                          <m:r>
                                            <a:rPr lang="en-US" sz="2000" i="1">
                                              <a:latin typeface="Cambria Math"/>
                                            </a:rPr>
                                            <m:t>𝛾</m:t>
                                          </m:r>
                                        </m:e>
                                        <m:sub>
                                          <m:r>
                                            <a:rPr lang="en-US" sz="2000" i="1">
                                              <a:latin typeface="Cambria Math"/>
                                            </a:rPr>
                                            <m:t>𝑓𝑗</m:t>
                                          </m:r>
                                        </m:sub>
                                      </m:sSub>
                                    </m:e>
                                  </m:nary>
                                </m:num>
                                <m:den>
                                  <m:sSub>
                                    <m:sSubPr>
                                      <m:ctrlPr>
                                        <a:rPr lang="pt-PT" sz="2000" i="1">
                                          <a:latin typeface="Cambria Math"/>
                                        </a:rPr>
                                      </m:ctrlPr>
                                    </m:sSubPr>
                                    <m:e>
                                      <m:r>
                                        <a:rPr lang="en-US" sz="2000" i="1">
                                          <a:latin typeface="Cambria Math"/>
                                        </a:rPr>
                                        <m:t>𝛿</m:t>
                                      </m:r>
                                    </m:e>
                                    <m:sub>
                                      <m:r>
                                        <a:rPr lang="en-US" sz="2000" i="1">
                                          <a:latin typeface="Cambria Math"/>
                                        </a:rPr>
                                        <m:t>𝑖𝑖</m:t>
                                      </m:r>
                                    </m:sub>
                                  </m:sSub>
                                </m:den>
                              </m:f>
                            </m:e>
                          </m:groupChr>
                        </m:e>
                        <m:lim>
                          <m:r>
                            <a:rPr lang="en-US" sz="2000" i="1">
                              <a:latin typeface="Cambria Math"/>
                            </a:rPr>
                            <m:t>(3)</m:t>
                          </m:r>
                        </m:lim>
                      </m:limLow>
                      <m:r>
                        <a:rPr lang="en-US" sz="2000" i="1">
                          <a:latin typeface="Cambria Math"/>
                        </a:rPr>
                        <m:t>+</m:t>
                      </m:r>
                      <m:limLow>
                        <m:limLowPr>
                          <m:ctrlPr>
                            <a:rPr lang="pt-PT" sz="2000" i="1">
                              <a:latin typeface="Cambria Math"/>
                            </a:rPr>
                          </m:ctrlPr>
                        </m:limLowPr>
                        <m:e>
                          <m:groupChr>
                            <m:groupChrPr>
                              <m:chr m:val="⏟"/>
                              <m:ctrlPr>
                                <a:rPr lang="pt-PT" sz="2000" i="1">
                                  <a:latin typeface="Cambria Math"/>
                                </a:rPr>
                              </m:ctrlPr>
                            </m:groupChrPr>
                            <m:e>
                              <m:nary>
                                <m:naryPr>
                                  <m:chr m:val="∑"/>
                                  <m:limLoc m:val="undOvr"/>
                                  <m:supHide m:val="on"/>
                                  <m:ctrlPr>
                                    <a:rPr lang="pt-PT" sz="2000" i="1">
                                      <a:latin typeface="Cambria Math"/>
                                    </a:rPr>
                                  </m:ctrlPr>
                                </m:naryPr>
                                <m:sub>
                                  <m:r>
                                    <a:rPr lang="en-US" sz="2000" i="1">
                                      <a:latin typeface="Cambria Math"/>
                                    </a:rPr>
                                    <m:t>h</m:t>
                                  </m:r>
                                </m:sub>
                                <m:sup/>
                                <m:e>
                                  <m:f>
                                    <m:fPr>
                                      <m:ctrlPr>
                                        <a:rPr lang="pt-PT" sz="2000" i="1">
                                          <a:latin typeface="Cambria Math"/>
                                        </a:rPr>
                                      </m:ctrlPr>
                                    </m:fPr>
                                    <m:num>
                                      <m:nary>
                                        <m:naryPr>
                                          <m:chr m:val="∑"/>
                                          <m:limLoc m:val="undOvr"/>
                                          <m:supHide m:val="on"/>
                                          <m:ctrlPr>
                                            <a:rPr lang="pt-PT" sz="2000" i="1">
                                              <a:latin typeface="Cambria Math"/>
                                            </a:rPr>
                                          </m:ctrlPr>
                                        </m:naryPr>
                                        <m:sub>
                                          <m:r>
                                            <a:rPr lang="en-US" sz="2000" i="1">
                                              <a:latin typeface="Cambria Math"/>
                                            </a:rPr>
                                            <m:t>𝑓</m:t>
                                          </m:r>
                                        </m:sub>
                                        <m:sup/>
                                        <m:e>
                                          <m:d>
                                            <m:dPr>
                                              <m:begChr m:val="["/>
                                              <m:endChr m:val="]"/>
                                              <m:ctrlPr>
                                                <a:rPr lang="pt-PT" sz="2000" i="1">
                                                  <a:latin typeface="Cambria Math"/>
                                                </a:rPr>
                                              </m:ctrlPr>
                                            </m:dPr>
                                            <m:e>
                                              <m:sSub>
                                                <m:sSubPr>
                                                  <m:ctrlPr>
                                                    <a:rPr lang="pt-PT" sz="2000" i="1">
                                                      <a:latin typeface="Cambria Math"/>
                                                    </a:rPr>
                                                  </m:ctrlPr>
                                                </m:sSubPr>
                                                <m:e>
                                                  <m:r>
                                                    <a:rPr lang="en-US" sz="2000" i="1">
                                                      <a:latin typeface="Cambria Math"/>
                                                    </a:rPr>
                                                    <m:t>𝑙</m:t>
                                                  </m:r>
                                                </m:e>
                                                <m:sub>
                                                  <m:r>
                                                    <a:rPr lang="en-US" sz="2000" i="1">
                                                      <a:latin typeface="Cambria Math"/>
                                                    </a:rPr>
                                                    <m:t>𝑓h</m:t>
                                                  </m:r>
                                                </m:sub>
                                              </m:sSub>
                                              <m:r>
                                                <a:rPr lang="en-US" sz="2000" i="1">
                                                  <a:latin typeface="Cambria Math"/>
                                                </a:rPr>
                                                <m:t>−</m:t>
                                              </m:r>
                                              <m:f>
                                                <m:fPr>
                                                  <m:type m:val="lin"/>
                                                  <m:ctrlPr>
                                                    <a:rPr lang="pt-PT" sz="2000" i="1">
                                                      <a:latin typeface="Cambria Math"/>
                                                    </a:rPr>
                                                  </m:ctrlPr>
                                                </m:fPr>
                                                <m:num>
                                                  <m:r>
                                                    <a:rPr lang="en-US" sz="2000" i="1">
                                                      <a:latin typeface="Cambria Math"/>
                                                    </a:rPr>
                                                    <m:t>1</m:t>
                                                  </m:r>
                                                </m:num>
                                                <m:den>
                                                  <m:r>
                                                    <a:rPr lang="en-US" sz="2000" i="1">
                                                      <a:latin typeface="Cambria Math"/>
                                                    </a:rPr>
                                                    <m:t>𝑁</m:t>
                                                  </m:r>
                                                </m:den>
                                              </m:f>
                                            </m:e>
                                          </m:d>
                                          <m:sSub>
                                            <m:sSubPr>
                                              <m:ctrlPr>
                                                <a:rPr lang="pt-PT" sz="2000" i="1">
                                                  <a:latin typeface="Cambria Math"/>
                                                </a:rPr>
                                              </m:ctrlPr>
                                            </m:sSubPr>
                                            <m:e>
                                              <m:r>
                                                <a:rPr lang="en-US" sz="2000" i="1">
                                                  <a:latin typeface="Cambria Math"/>
                                                </a:rPr>
                                                <m:t>𝛾</m:t>
                                              </m:r>
                                            </m:e>
                                            <m:sub>
                                              <m:r>
                                                <a:rPr lang="en-US" sz="2000" i="1">
                                                  <a:latin typeface="Cambria Math"/>
                                                </a:rPr>
                                                <m:t>𝑓𝑗</m:t>
                                              </m:r>
                                            </m:sub>
                                          </m:sSub>
                                        </m:e>
                                      </m:nary>
                                    </m:num>
                                    <m:den>
                                      <m:sSub>
                                        <m:sSubPr>
                                          <m:ctrlPr>
                                            <a:rPr lang="pt-PT" sz="2000" i="1">
                                              <a:latin typeface="Cambria Math"/>
                                            </a:rPr>
                                          </m:ctrlPr>
                                        </m:sSubPr>
                                        <m:e>
                                          <m:r>
                                            <a:rPr lang="en-US" sz="2000" i="1">
                                              <a:latin typeface="Cambria Math"/>
                                            </a:rPr>
                                            <m:t>𝛿</m:t>
                                          </m:r>
                                        </m:e>
                                        <m:sub>
                                          <m:r>
                                            <a:rPr lang="en-US" sz="2000" i="1">
                                              <a:latin typeface="Cambria Math"/>
                                            </a:rPr>
                                            <m:t>𝑖h</m:t>
                                          </m:r>
                                        </m:sub>
                                      </m:sSub>
                                    </m:den>
                                  </m:f>
                                </m:e>
                              </m:nary>
                            </m:e>
                          </m:groupChr>
                        </m:e>
                        <m:lim>
                          <m:r>
                            <a:rPr lang="en-US" sz="2000" i="1">
                              <a:latin typeface="Cambria Math"/>
                            </a:rPr>
                            <m:t>(4)</m:t>
                          </m:r>
                        </m:lim>
                      </m:limLow>
                    </m:oMath>
                  </m:oMathPara>
                </a14:m>
                <a:endParaRPr lang="pt-PT" sz="2000" i="1" dirty="0" smtClean="0"/>
              </a:p>
              <a:p>
                <a:pPr marL="0" indent="0">
                  <a:spcBef>
                    <a:spcPts val="2400"/>
                  </a:spcBef>
                  <a:buNone/>
                </a:pPr>
                <a:endParaRPr lang="en-US" sz="700" i="1" dirty="0" smtClean="0"/>
              </a:p>
              <a:p>
                <a:pPr marL="0" indent="0">
                  <a:spcBef>
                    <a:spcPts val="2400"/>
                  </a:spcBef>
                  <a:buNone/>
                </a:pPr>
                <a14:m>
                  <m:oMathPara xmlns:m="http://schemas.openxmlformats.org/officeDocument/2006/math">
                    <m:oMathParaPr>
                      <m:jc m:val="centerGroup"/>
                    </m:oMathParaPr>
                    <m:oMath xmlns:m="http://schemas.openxmlformats.org/officeDocument/2006/math">
                      <m:r>
                        <a:rPr lang="en-US" sz="2000" i="1">
                          <a:latin typeface="Cambria Math"/>
                        </a:rPr>
                        <m:t>+</m:t>
                      </m:r>
                      <m:limLow>
                        <m:limLowPr>
                          <m:ctrlPr>
                            <a:rPr lang="pt-PT" sz="2000" i="1">
                              <a:latin typeface="Cambria Math"/>
                            </a:rPr>
                          </m:ctrlPr>
                        </m:limLowPr>
                        <m:e>
                          <m:groupChr>
                            <m:groupChrPr>
                              <m:chr m:val="⏟"/>
                              <m:ctrlPr>
                                <a:rPr lang="pt-PT" sz="2000" i="1">
                                  <a:latin typeface="Cambria Math"/>
                                </a:rPr>
                              </m:ctrlPr>
                            </m:groupChrPr>
                            <m:e>
                              <m:f>
                                <m:fPr>
                                  <m:ctrlPr>
                                    <a:rPr lang="pt-PT" sz="2000" i="1">
                                      <a:latin typeface="Cambria Math"/>
                                    </a:rPr>
                                  </m:ctrlPr>
                                </m:fPr>
                                <m:num>
                                  <m:nary>
                                    <m:naryPr>
                                      <m:chr m:val="∑"/>
                                      <m:limLoc m:val="undOvr"/>
                                      <m:supHide m:val="on"/>
                                      <m:ctrlPr>
                                        <a:rPr lang="pt-PT" sz="2000" i="1">
                                          <a:latin typeface="Cambria Math"/>
                                        </a:rPr>
                                      </m:ctrlPr>
                                    </m:naryPr>
                                    <m:sub>
                                      <m:r>
                                        <a:rPr lang="en-US" sz="2000" i="1">
                                          <a:latin typeface="Cambria Math"/>
                                        </a:rPr>
                                        <m:t>𝑠</m:t>
                                      </m:r>
                                    </m:sub>
                                    <m:sup/>
                                    <m:e>
                                      <m:d>
                                        <m:dPr>
                                          <m:begChr m:val="["/>
                                          <m:endChr m:val="]"/>
                                          <m:ctrlPr>
                                            <a:rPr lang="pt-PT" sz="2000" i="1">
                                              <a:latin typeface="Cambria Math"/>
                                            </a:rPr>
                                          </m:ctrlPr>
                                        </m:dPr>
                                        <m:e>
                                          <m:sSub>
                                            <m:sSubPr>
                                              <m:ctrlPr>
                                                <a:rPr lang="pt-PT" sz="2000" i="1">
                                                  <a:latin typeface="Cambria Math"/>
                                                </a:rPr>
                                              </m:ctrlPr>
                                            </m:sSubPr>
                                            <m:e>
                                              <m:r>
                                                <a:rPr lang="en-US" sz="2000" i="1">
                                                  <a:latin typeface="Cambria Math"/>
                                                </a:rPr>
                                                <m:t>𝑙</m:t>
                                              </m:r>
                                            </m:e>
                                            <m:sub>
                                              <m:r>
                                                <a:rPr lang="en-US" sz="2000" i="1">
                                                  <a:latin typeface="Cambria Math"/>
                                                </a:rPr>
                                                <m:t>𝑠𝑖</m:t>
                                              </m:r>
                                            </m:sub>
                                          </m:sSub>
                                          <m:r>
                                            <a:rPr lang="en-US" sz="2000" i="1">
                                              <a:latin typeface="Cambria Math"/>
                                            </a:rPr>
                                            <m:t>−</m:t>
                                          </m:r>
                                          <m:f>
                                            <m:fPr>
                                              <m:type m:val="lin"/>
                                              <m:ctrlPr>
                                                <a:rPr lang="pt-PT" sz="2000" i="1">
                                                  <a:latin typeface="Cambria Math"/>
                                                </a:rPr>
                                              </m:ctrlPr>
                                            </m:fPr>
                                            <m:num>
                                              <m:r>
                                                <a:rPr lang="en-US" sz="2000" i="1">
                                                  <a:latin typeface="Cambria Math"/>
                                                </a:rPr>
                                                <m:t>1</m:t>
                                              </m:r>
                                            </m:num>
                                            <m:den>
                                              <m:r>
                                                <a:rPr lang="en-US" sz="2000" i="1">
                                                  <a:latin typeface="Cambria Math"/>
                                                </a:rPr>
                                                <m:t>𝑁</m:t>
                                              </m:r>
                                            </m:den>
                                          </m:f>
                                        </m:e>
                                      </m:d>
                                      <m:sSub>
                                        <m:sSubPr>
                                          <m:ctrlPr>
                                            <a:rPr lang="pt-PT" sz="2000" i="1">
                                              <a:latin typeface="Cambria Math"/>
                                            </a:rPr>
                                          </m:ctrlPr>
                                        </m:sSubPr>
                                        <m:e>
                                          <m:r>
                                            <a:rPr lang="en-US" sz="2000" i="1">
                                              <a:latin typeface="Cambria Math"/>
                                            </a:rPr>
                                            <m:t>𝜃</m:t>
                                          </m:r>
                                        </m:e>
                                        <m:sub>
                                          <m:r>
                                            <a:rPr lang="en-US" sz="2000" i="1">
                                              <a:latin typeface="Cambria Math"/>
                                            </a:rPr>
                                            <m:t>𝑠𝑗</m:t>
                                          </m:r>
                                        </m:sub>
                                      </m:sSub>
                                    </m:e>
                                  </m:nary>
                                </m:num>
                                <m:den>
                                  <m:sSub>
                                    <m:sSubPr>
                                      <m:ctrlPr>
                                        <a:rPr lang="pt-PT" sz="2000" i="1">
                                          <a:latin typeface="Cambria Math"/>
                                        </a:rPr>
                                      </m:ctrlPr>
                                    </m:sSubPr>
                                    <m:e>
                                      <m:r>
                                        <a:rPr lang="en-US" sz="2000" i="1">
                                          <a:latin typeface="Cambria Math"/>
                                        </a:rPr>
                                        <m:t>𝛿</m:t>
                                      </m:r>
                                    </m:e>
                                    <m:sub>
                                      <m:r>
                                        <a:rPr lang="en-US" sz="2000" i="1">
                                          <a:latin typeface="Cambria Math"/>
                                        </a:rPr>
                                        <m:t>𝑖𝑖</m:t>
                                      </m:r>
                                    </m:sub>
                                  </m:sSub>
                                </m:den>
                              </m:f>
                            </m:e>
                          </m:groupChr>
                        </m:e>
                        <m:lim>
                          <m:r>
                            <a:rPr lang="en-US" sz="2000" i="1">
                              <a:latin typeface="Cambria Math"/>
                            </a:rPr>
                            <m:t>(5)</m:t>
                          </m:r>
                        </m:lim>
                      </m:limLow>
                      <m:r>
                        <a:rPr lang="en-US" sz="2000" i="1">
                          <a:latin typeface="Cambria Math"/>
                        </a:rPr>
                        <m:t>+</m:t>
                      </m:r>
                      <m:limLow>
                        <m:limLowPr>
                          <m:ctrlPr>
                            <a:rPr lang="pt-PT" sz="2000" i="1">
                              <a:latin typeface="Cambria Math"/>
                            </a:rPr>
                          </m:ctrlPr>
                        </m:limLowPr>
                        <m:e>
                          <m:groupChr>
                            <m:groupChrPr>
                              <m:chr m:val="⏟"/>
                              <m:ctrlPr>
                                <a:rPr lang="pt-PT" sz="2000" i="1">
                                  <a:latin typeface="Cambria Math"/>
                                </a:rPr>
                              </m:ctrlPr>
                            </m:groupChrPr>
                            <m:e>
                              <m:nary>
                                <m:naryPr>
                                  <m:chr m:val="∑"/>
                                  <m:limLoc m:val="undOvr"/>
                                  <m:supHide m:val="on"/>
                                  <m:ctrlPr>
                                    <a:rPr lang="pt-PT" sz="2000" i="1">
                                      <a:latin typeface="Cambria Math"/>
                                    </a:rPr>
                                  </m:ctrlPr>
                                </m:naryPr>
                                <m:sub>
                                  <m:r>
                                    <a:rPr lang="en-US" sz="2000" i="1">
                                      <a:latin typeface="Cambria Math"/>
                                    </a:rPr>
                                    <m:t>h</m:t>
                                  </m:r>
                                </m:sub>
                                <m:sup/>
                                <m:e>
                                  <m:f>
                                    <m:fPr>
                                      <m:ctrlPr>
                                        <a:rPr lang="pt-PT" sz="2000" i="1">
                                          <a:latin typeface="Cambria Math"/>
                                        </a:rPr>
                                      </m:ctrlPr>
                                    </m:fPr>
                                    <m:num>
                                      <m:nary>
                                        <m:naryPr>
                                          <m:chr m:val="∑"/>
                                          <m:limLoc m:val="undOvr"/>
                                          <m:supHide m:val="on"/>
                                          <m:ctrlPr>
                                            <a:rPr lang="pt-PT" sz="2000" i="1">
                                              <a:latin typeface="Cambria Math"/>
                                            </a:rPr>
                                          </m:ctrlPr>
                                        </m:naryPr>
                                        <m:sub>
                                          <m:r>
                                            <a:rPr lang="en-US" sz="2000" i="1">
                                              <a:latin typeface="Cambria Math"/>
                                            </a:rPr>
                                            <m:t>𝑠</m:t>
                                          </m:r>
                                        </m:sub>
                                        <m:sup/>
                                        <m:e>
                                          <m:d>
                                            <m:dPr>
                                              <m:begChr m:val="["/>
                                              <m:endChr m:val="]"/>
                                              <m:ctrlPr>
                                                <a:rPr lang="pt-PT" sz="2000" i="1">
                                                  <a:latin typeface="Cambria Math"/>
                                                </a:rPr>
                                              </m:ctrlPr>
                                            </m:dPr>
                                            <m:e>
                                              <m:sSub>
                                                <m:sSubPr>
                                                  <m:ctrlPr>
                                                    <a:rPr lang="pt-PT" sz="2000" i="1">
                                                      <a:latin typeface="Cambria Math"/>
                                                    </a:rPr>
                                                  </m:ctrlPr>
                                                </m:sSubPr>
                                                <m:e>
                                                  <m:r>
                                                    <a:rPr lang="en-US" sz="2000" i="1">
                                                      <a:latin typeface="Cambria Math"/>
                                                    </a:rPr>
                                                    <m:t>𝑙</m:t>
                                                  </m:r>
                                                </m:e>
                                                <m:sub>
                                                  <m:r>
                                                    <a:rPr lang="en-US" sz="2000" i="1">
                                                      <a:latin typeface="Cambria Math"/>
                                                    </a:rPr>
                                                    <m:t>𝑠h</m:t>
                                                  </m:r>
                                                </m:sub>
                                              </m:sSub>
                                              <m:r>
                                                <a:rPr lang="en-US" sz="2000" i="1">
                                                  <a:latin typeface="Cambria Math"/>
                                                </a:rPr>
                                                <m:t>−</m:t>
                                              </m:r>
                                              <m:f>
                                                <m:fPr>
                                                  <m:type m:val="lin"/>
                                                  <m:ctrlPr>
                                                    <a:rPr lang="pt-PT" sz="2000" i="1">
                                                      <a:latin typeface="Cambria Math"/>
                                                    </a:rPr>
                                                  </m:ctrlPr>
                                                </m:fPr>
                                                <m:num>
                                                  <m:r>
                                                    <a:rPr lang="en-US" sz="2000" i="1">
                                                      <a:latin typeface="Cambria Math"/>
                                                    </a:rPr>
                                                    <m:t>1</m:t>
                                                  </m:r>
                                                </m:num>
                                                <m:den>
                                                  <m:r>
                                                    <a:rPr lang="en-US" sz="2000" i="1">
                                                      <a:latin typeface="Cambria Math"/>
                                                    </a:rPr>
                                                    <m:t>𝑁</m:t>
                                                  </m:r>
                                                </m:den>
                                              </m:f>
                                            </m:e>
                                          </m:d>
                                          <m:sSub>
                                            <m:sSubPr>
                                              <m:ctrlPr>
                                                <a:rPr lang="pt-PT" sz="2000" i="1">
                                                  <a:latin typeface="Cambria Math"/>
                                                </a:rPr>
                                              </m:ctrlPr>
                                            </m:sSubPr>
                                            <m:e>
                                              <m:r>
                                                <a:rPr lang="en-US" sz="2000" i="1">
                                                  <a:latin typeface="Cambria Math"/>
                                                </a:rPr>
                                                <m:t>𝜃</m:t>
                                              </m:r>
                                            </m:e>
                                            <m:sub>
                                              <m:r>
                                                <a:rPr lang="en-US" sz="2000" i="1">
                                                  <a:latin typeface="Cambria Math"/>
                                                </a:rPr>
                                                <m:t>𝑠𝑗</m:t>
                                              </m:r>
                                            </m:sub>
                                          </m:sSub>
                                        </m:e>
                                      </m:nary>
                                    </m:num>
                                    <m:den>
                                      <m:sSub>
                                        <m:sSubPr>
                                          <m:ctrlPr>
                                            <a:rPr lang="pt-PT" sz="2000" i="1">
                                              <a:latin typeface="Cambria Math"/>
                                            </a:rPr>
                                          </m:ctrlPr>
                                        </m:sSubPr>
                                        <m:e>
                                          <m:r>
                                            <a:rPr lang="en-US" sz="2000" i="1">
                                              <a:latin typeface="Cambria Math"/>
                                            </a:rPr>
                                            <m:t>𝛿</m:t>
                                          </m:r>
                                        </m:e>
                                        <m:sub>
                                          <m:r>
                                            <a:rPr lang="en-US" sz="2000" i="1">
                                              <a:latin typeface="Cambria Math"/>
                                            </a:rPr>
                                            <m:t>𝑖h</m:t>
                                          </m:r>
                                        </m:sub>
                                      </m:sSub>
                                    </m:den>
                                  </m:f>
                                </m:e>
                              </m:nary>
                            </m:e>
                          </m:groupChr>
                        </m:e>
                        <m:lim>
                          <m:r>
                            <a:rPr lang="en-US" sz="2000" i="1">
                              <a:latin typeface="Cambria Math"/>
                            </a:rPr>
                            <m:t>(6)</m:t>
                          </m:r>
                        </m:lim>
                      </m:limLow>
                    </m:oMath>
                  </m:oMathPara>
                </a14:m>
                <a:endParaRPr lang="pt-PT" sz="2400" dirty="0"/>
              </a:p>
            </p:txBody>
          </p:sp>
        </mc:Choice>
        <mc:Fallback>
          <p:sp>
            <p:nvSpPr>
              <p:cNvPr id="3" name="Marcador de Posição de Conteúdo 2"/>
              <p:cNvSpPr>
                <a:spLocks noGrp="1" noRot="1" noChangeAspect="1" noMove="1" noResize="1" noEditPoints="1" noAdjustHandles="1" noChangeArrowheads="1" noChangeShapeType="1" noTextEdit="1"/>
              </p:cNvSpPr>
              <p:nvPr>
                <p:ph idx="1"/>
              </p:nvPr>
            </p:nvSpPr>
            <p:spPr>
              <a:xfrm>
                <a:off x="323528" y="1600200"/>
                <a:ext cx="8568952" cy="4525963"/>
              </a:xfrm>
              <a:blipFill rotWithShape="1">
                <a:blip r:embed="rId2" cstate="print"/>
                <a:stretch>
                  <a:fillRect/>
                </a:stretch>
              </a:blipFill>
            </p:spPr>
            <p:txBody>
              <a:bodyPr/>
              <a:lstStyle/>
              <a:p>
                <a:r>
                  <a:rPr lang="pt-PT">
                    <a:noFill/>
                  </a:rPr>
                  <a:t> </a:t>
                </a:r>
              </a:p>
            </p:txBody>
          </p:sp>
        </mc:Fallback>
      </mc:AlternateContent>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10" name="CaixaDeTexto 9"/>
          <p:cNvSpPr txBox="1"/>
          <p:nvPr/>
        </p:nvSpPr>
        <p:spPr>
          <a:xfrm>
            <a:off x="3419872" y="4005064"/>
            <a:ext cx="184731" cy="369332"/>
          </a:xfrm>
          <a:prstGeom prst="rect">
            <a:avLst/>
          </a:prstGeom>
          <a:noFill/>
        </p:spPr>
        <p:txBody>
          <a:bodyPr wrap="none" rtlCol="0">
            <a:spAutoFit/>
          </a:bodyPr>
          <a:lstStyle/>
          <a:p>
            <a:endParaRPr lang="pt-P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err="1" smtClean="0"/>
              <a:t>First</a:t>
            </a:r>
            <a:r>
              <a:rPr lang="pt-PT" sz="3200" dirty="0" smtClean="0"/>
              <a:t> </a:t>
            </a:r>
            <a:r>
              <a:rPr lang="pt-PT" sz="3200" dirty="0" err="1" smtClean="0"/>
              <a:t>term</a:t>
            </a:r>
            <a:r>
              <a:rPr lang="pt-PT" sz="3200" dirty="0" smtClean="0"/>
              <a:t>: </a:t>
            </a:r>
            <a:r>
              <a:rPr lang="pt-PT" sz="3200" dirty="0" smtClean="0">
                <a:solidFill>
                  <a:srgbClr val="C00000"/>
                </a:solidFill>
              </a:rPr>
              <a:t>horizontal</a:t>
            </a:r>
            <a:r>
              <a:rPr lang="pt-PT" sz="3200" dirty="0" smtClean="0"/>
              <a:t> </a:t>
            </a:r>
            <a:r>
              <a:rPr lang="pt-PT" sz="3200" dirty="0" err="1" smtClean="0">
                <a:solidFill>
                  <a:srgbClr val="C00000"/>
                </a:solidFill>
              </a:rPr>
              <a:t>internal</a:t>
            </a:r>
            <a:r>
              <a:rPr lang="pt-PT" sz="3200" dirty="0" smtClean="0">
                <a:solidFill>
                  <a:srgbClr val="C00000"/>
                </a:solidFill>
              </a:rPr>
              <a:t> </a:t>
            </a:r>
            <a:r>
              <a:rPr lang="pt-PT" sz="3200" dirty="0" err="1" smtClean="0">
                <a:solidFill>
                  <a:srgbClr val="C00000"/>
                </a:solidFill>
              </a:rPr>
              <a:t>component</a:t>
            </a:r>
            <a:endParaRPr lang="pt-PT" sz="3200" dirty="0">
              <a:solidFill>
                <a:srgbClr val="C00000"/>
              </a:solidFill>
            </a:endParaRPr>
          </a:p>
        </p:txBody>
      </p:sp>
      <p:sp>
        <p:nvSpPr>
          <p:cNvPr id="3" name="Marcador de Posição de Conteúdo 2"/>
          <p:cNvSpPr>
            <a:spLocks noGrp="1"/>
          </p:cNvSpPr>
          <p:nvPr>
            <p:ph idx="1"/>
          </p:nvPr>
        </p:nvSpPr>
        <p:spPr>
          <a:xfrm>
            <a:off x="457200" y="2564904"/>
            <a:ext cx="8229600" cy="3561259"/>
          </a:xfrm>
        </p:spPr>
        <p:txBody>
          <a:bodyPr>
            <a:normAutofit fontScale="55000" lnSpcReduction="20000"/>
          </a:bodyPr>
          <a:lstStyle/>
          <a:p>
            <a:pPr>
              <a:buNone/>
            </a:pPr>
            <a:r>
              <a:rPr lang="en-US" dirty="0" smtClean="0"/>
              <a:t>       It measures </a:t>
            </a:r>
            <a:r>
              <a:rPr lang="en-US" dirty="0"/>
              <a:t>the degree of over-representation of </a:t>
            </a:r>
            <a:r>
              <a:rPr lang="en-US" dirty="0" smtClean="0"/>
              <a:t> sector j </a:t>
            </a:r>
            <a:r>
              <a:rPr lang="en-US" dirty="0"/>
              <a:t>in the region </a:t>
            </a:r>
            <a:r>
              <a:rPr lang="en-US" dirty="0" err="1" smtClean="0"/>
              <a:t>i</a:t>
            </a:r>
            <a:r>
              <a:rPr lang="en-US" dirty="0" smtClean="0"/>
              <a:t> (i.e</a:t>
            </a:r>
            <a:r>
              <a:rPr lang="en-US" dirty="0"/>
              <a:t>., compared with the even distribution by all regions of that economic </a:t>
            </a:r>
            <a:r>
              <a:rPr lang="en-US" dirty="0" smtClean="0"/>
              <a:t>activity).</a:t>
            </a:r>
          </a:p>
          <a:p>
            <a:pPr>
              <a:buNone/>
            </a:pPr>
            <a:endParaRPr lang="en-US" dirty="0" smtClean="0"/>
          </a:p>
          <a:p>
            <a:pPr>
              <a:buNone/>
            </a:pPr>
            <a:r>
              <a:rPr lang="en-US" dirty="0" smtClean="0">
                <a:solidFill>
                  <a:schemeClr val="accent2"/>
                </a:solidFill>
              </a:rPr>
              <a:t>      </a:t>
            </a:r>
            <a:r>
              <a:rPr lang="en-US" sz="2600" dirty="0" smtClean="0">
                <a:solidFill>
                  <a:schemeClr val="accent2"/>
                </a:solidFill>
              </a:rPr>
              <a:t>Usually the potential model quantifies the variable “mass” with the absolute value of the variable used for the evaluation of the economic dimension of the regions. We prefer to consider instead the </a:t>
            </a:r>
            <a:r>
              <a:rPr lang="en-US" sz="2600" i="1" dirty="0" smtClean="0">
                <a:solidFill>
                  <a:schemeClr val="accent2"/>
                </a:solidFill>
              </a:rPr>
              <a:t>proportion</a:t>
            </a:r>
            <a:r>
              <a:rPr lang="en-US" sz="2600" dirty="0" smtClean="0">
                <a:solidFill>
                  <a:schemeClr val="accent2"/>
                </a:solidFill>
              </a:rPr>
              <a:t> of that variable. </a:t>
            </a:r>
            <a:endParaRPr lang="pt-PT" sz="2600" dirty="0" smtClean="0">
              <a:solidFill>
                <a:schemeClr val="accent2"/>
              </a:solidFill>
            </a:endParaRPr>
          </a:p>
          <a:p>
            <a:pPr>
              <a:buNone/>
            </a:pPr>
            <a:endParaRPr lang="en-US" dirty="0" smtClean="0"/>
          </a:p>
          <a:p>
            <a:pPr>
              <a:buNone/>
            </a:pPr>
            <a:r>
              <a:rPr lang="en-US" dirty="0" smtClean="0"/>
              <a:t>     We divide </a:t>
            </a:r>
            <a:r>
              <a:rPr lang="en-US" dirty="0"/>
              <a:t>by intra-regional distance </a:t>
            </a:r>
            <a:r>
              <a:rPr lang="en-US" dirty="0" smtClean="0"/>
              <a:t>in </a:t>
            </a:r>
            <a:r>
              <a:rPr lang="en-US" dirty="0"/>
              <a:t>order to incorporate the </a:t>
            </a:r>
            <a:r>
              <a:rPr lang="en-US" dirty="0">
                <a:solidFill>
                  <a:srgbClr val="0070C0"/>
                </a:solidFill>
              </a:rPr>
              <a:t>geographic dimension of the region and the fact that the economic over-representation of the sector varies negatively with the dimension of ​​the region. </a:t>
            </a:r>
            <a:endParaRPr lang="en-US" dirty="0" smtClean="0">
              <a:solidFill>
                <a:srgbClr val="0070C0"/>
              </a:solidFill>
            </a:endParaRPr>
          </a:p>
          <a:p>
            <a:pPr>
              <a:buNone/>
            </a:pPr>
            <a:endParaRPr lang="en-US" dirty="0" smtClean="0">
              <a:solidFill>
                <a:srgbClr val="FF0000"/>
              </a:solidFill>
            </a:endParaRPr>
          </a:p>
          <a:p>
            <a:pPr>
              <a:buNone/>
            </a:pPr>
            <a:r>
              <a:rPr lang="en-US" dirty="0" smtClean="0">
                <a:solidFill>
                  <a:srgbClr val="FF0000"/>
                </a:solidFill>
              </a:rPr>
              <a:t>    </a:t>
            </a:r>
            <a:r>
              <a:rPr lang="en-US" dirty="0" smtClean="0"/>
              <a:t>-</a:t>
            </a:r>
            <a:r>
              <a:rPr lang="en-US" dirty="0" smtClean="0">
                <a:solidFill>
                  <a:srgbClr val="FF0000"/>
                </a:solidFill>
              </a:rPr>
              <a:t> </a:t>
            </a:r>
            <a:r>
              <a:rPr lang="en-US" dirty="0" smtClean="0"/>
              <a:t>The </a:t>
            </a:r>
            <a:r>
              <a:rPr lang="en-US" dirty="0"/>
              <a:t>higher the ratio , the greater the effect of intra-</a:t>
            </a:r>
            <a:r>
              <a:rPr lang="en-US" dirty="0" err="1"/>
              <a:t>sectoral</a:t>
            </a:r>
            <a:r>
              <a:rPr lang="en-US" dirty="0"/>
              <a:t> </a:t>
            </a:r>
            <a:r>
              <a:rPr lang="en-US" dirty="0" smtClean="0"/>
              <a:t>agglomeration-. </a:t>
            </a:r>
          </a:p>
          <a:p>
            <a:pPr>
              <a:buNone/>
            </a:pPr>
            <a:endParaRPr lang="pt-PT" dirty="0"/>
          </a:p>
          <a:p>
            <a:endParaRPr lang="pt-PT"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79912" y="1484784"/>
            <a:ext cx="1224136" cy="92734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3200" dirty="0" smtClean="0"/>
              <a:t>Second term: </a:t>
            </a:r>
            <a:r>
              <a:rPr lang="en-US" sz="3200" dirty="0" smtClean="0">
                <a:solidFill>
                  <a:srgbClr val="C00000"/>
                </a:solidFill>
              </a:rPr>
              <a:t>horizontal external component</a:t>
            </a:r>
            <a:endParaRPr lang="pt-PT" sz="3200" dirty="0">
              <a:solidFill>
                <a:srgbClr val="C00000"/>
              </a:solidFill>
            </a:endParaRPr>
          </a:p>
        </p:txBody>
      </p:sp>
      <p:sp>
        <p:nvSpPr>
          <p:cNvPr id="3" name="Marcador de Posição de Conteúdo 2"/>
          <p:cNvSpPr>
            <a:spLocks noGrp="1"/>
          </p:cNvSpPr>
          <p:nvPr>
            <p:ph idx="1"/>
          </p:nvPr>
        </p:nvSpPr>
        <p:spPr>
          <a:xfrm>
            <a:off x="457200" y="2564904"/>
            <a:ext cx="8229600" cy="3561259"/>
          </a:xfrm>
        </p:spPr>
        <p:txBody>
          <a:bodyPr/>
          <a:lstStyle/>
          <a:p>
            <a:r>
              <a:rPr lang="en-US" dirty="0" smtClean="0"/>
              <a:t>It </a:t>
            </a:r>
            <a:r>
              <a:rPr lang="en-US" dirty="0"/>
              <a:t>measures the degree of over-representation of </a:t>
            </a:r>
            <a:r>
              <a:rPr lang="en-US" dirty="0" smtClean="0"/>
              <a:t>a sector  </a:t>
            </a:r>
            <a:r>
              <a:rPr lang="en-US" dirty="0"/>
              <a:t>in the remaining regions </a:t>
            </a:r>
            <a:r>
              <a:rPr lang="en-US" dirty="0" smtClean="0"/>
              <a:t>(forming </a:t>
            </a:r>
            <a:r>
              <a:rPr lang="en-US" dirty="0"/>
              <a:t>part of the system of regional relations under </a:t>
            </a:r>
            <a:r>
              <a:rPr lang="en-US" dirty="0" smtClean="0"/>
              <a:t>analysis), </a:t>
            </a:r>
            <a:r>
              <a:rPr lang="en-US" dirty="0"/>
              <a:t>assuming that the importance of this effect varies inversely with the distance between the </a:t>
            </a:r>
            <a:r>
              <a:rPr lang="en-US" dirty="0" smtClean="0"/>
              <a:t>regions. </a:t>
            </a:r>
            <a:endParaRPr lang="pt-PT" dirty="0"/>
          </a:p>
          <a:p>
            <a:endParaRPr lang="pt-PT"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59832" y="1628800"/>
            <a:ext cx="1656184" cy="100811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600" dirty="0" smtClean="0"/>
              <a:t>Third term</a:t>
            </a:r>
            <a:r>
              <a:rPr lang="en-US" sz="2600" dirty="0" smtClean="0">
                <a:solidFill>
                  <a:srgbClr val="C00000"/>
                </a:solidFill>
              </a:rPr>
              <a:t>: backward internal component</a:t>
            </a:r>
            <a:r>
              <a:rPr lang="en-US" sz="2600" dirty="0" smtClean="0">
                <a:solidFill>
                  <a:srgbClr val="FF0000"/>
                </a:solidFill>
              </a:rPr>
              <a:t/>
            </a:r>
            <a:br>
              <a:rPr lang="en-US" sz="2600" dirty="0" smtClean="0">
                <a:solidFill>
                  <a:srgbClr val="FF0000"/>
                </a:solidFill>
              </a:rPr>
            </a:br>
            <a:r>
              <a:rPr lang="en-US" sz="2600" dirty="0" smtClean="0">
                <a:solidFill>
                  <a:srgbClr val="C00000"/>
                </a:solidFill>
              </a:rPr>
              <a:t> (proximity to suppliers)</a:t>
            </a:r>
            <a:endParaRPr lang="pt-PT" sz="2600" dirty="0">
              <a:solidFill>
                <a:srgbClr val="C00000"/>
              </a:solidFill>
            </a:endParaRPr>
          </a:p>
        </p:txBody>
      </p:sp>
      <p:sp>
        <p:nvSpPr>
          <p:cNvPr id="3" name="Marcador de Posição de Conteúdo 2"/>
          <p:cNvSpPr>
            <a:spLocks noGrp="1"/>
          </p:cNvSpPr>
          <p:nvPr>
            <p:ph idx="1"/>
          </p:nvPr>
        </p:nvSpPr>
        <p:spPr>
          <a:xfrm>
            <a:off x="457200" y="3068960"/>
            <a:ext cx="8229600" cy="3057203"/>
          </a:xfrm>
        </p:spPr>
        <p:txBody>
          <a:bodyPr/>
          <a:lstStyle/>
          <a:p>
            <a:pPr>
              <a:buNone/>
            </a:pPr>
            <a:r>
              <a:rPr lang="en-US" dirty="0" smtClean="0"/>
              <a:t>    It </a:t>
            </a:r>
            <a:r>
              <a:rPr lang="en-US" dirty="0"/>
              <a:t>measures the degree (per spatial unit) of over-representation of suppliers </a:t>
            </a:r>
            <a:r>
              <a:rPr lang="en-US" dirty="0" smtClean="0"/>
              <a:t>of the sector  </a:t>
            </a:r>
            <a:r>
              <a:rPr lang="en-US" dirty="0"/>
              <a:t>in the region  (backward linkages) weighted by the importance of these suppliers to </a:t>
            </a:r>
            <a:r>
              <a:rPr lang="en-US" dirty="0" smtClean="0"/>
              <a:t>the sector. </a:t>
            </a:r>
            <a:endParaRPr lang="pt-PT" dirty="0"/>
          </a:p>
          <a:p>
            <a:endParaRPr lang="pt-PT" dirty="0"/>
          </a:p>
        </p:txBody>
      </p:sp>
      <p:sp>
        <p:nvSpPr>
          <p:cNvPr id="2253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2536"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31840" y="1412776"/>
            <a:ext cx="2016224" cy="15841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600" dirty="0" err="1" smtClean="0"/>
              <a:t>Fourth</a:t>
            </a:r>
            <a:r>
              <a:rPr lang="pt-PT" sz="2600" dirty="0" smtClean="0"/>
              <a:t> </a:t>
            </a:r>
            <a:r>
              <a:rPr lang="pt-PT" sz="2600" dirty="0" err="1" smtClean="0"/>
              <a:t>term</a:t>
            </a:r>
            <a:r>
              <a:rPr lang="pt-PT" sz="2600" dirty="0" smtClean="0"/>
              <a:t>: </a:t>
            </a:r>
            <a:r>
              <a:rPr lang="pt-PT" sz="2600" dirty="0" err="1" smtClean="0">
                <a:solidFill>
                  <a:srgbClr val="C00000"/>
                </a:solidFill>
              </a:rPr>
              <a:t>backward</a:t>
            </a:r>
            <a:r>
              <a:rPr lang="pt-PT" sz="2600" dirty="0" smtClean="0"/>
              <a:t> </a:t>
            </a:r>
            <a:r>
              <a:rPr lang="pt-PT" sz="2600" dirty="0" err="1" smtClean="0">
                <a:solidFill>
                  <a:srgbClr val="C00000"/>
                </a:solidFill>
              </a:rPr>
              <a:t>external</a:t>
            </a:r>
            <a:r>
              <a:rPr lang="pt-PT" sz="2600" dirty="0" smtClean="0">
                <a:solidFill>
                  <a:srgbClr val="C00000"/>
                </a:solidFill>
              </a:rPr>
              <a:t> </a:t>
            </a:r>
            <a:r>
              <a:rPr lang="pt-PT" sz="2600" dirty="0" err="1" smtClean="0">
                <a:solidFill>
                  <a:srgbClr val="C00000"/>
                </a:solidFill>
              </a:rPr>
              <a:t>component</a:t>
            </a:r>
            <a:r>
              <a:rPr lang="pt-PT" sz="2600" dirty="0" smtClean="0">
                <a:solidFill>
                  <a:srgbClr val="C00000"/>
                </a:solidFill>
              </a:rPr>
              <a:t> </a:t>
            </a:r>
            <a:r>
              <a:rPr lang="pt-PT" sz="2600" i="1" dirty="0" smtClean="0">
                <a:solidFill>
                  <a:srgbClr val="FF0000"/>
                </a:solidFill>
              </a:rPr>
              <a:t/>
            </a:r>
            <a:br>
              <a:rPr lang="pt-PT" sz="2600" i="1" dirty="0" smtClean="0">
                <a:solidFill>
                  <a:srgbClr val="FF0000"/>
                </a:solidFill>
              </a:rPr>
            </a:br>
            <a:r>
              <a:rPr lang="pt-PT" sz="2600" dirty="0" smtClean="0">
                <a:solidFill>
                  <a:srgbClr val="C00000"/>
                </a:solidFill>
              </a:rPr>
              <a:t>(</a:t>
            </a:r>
            <a:r>
              <a:rPr lang="pt-PT" sz="2600" dirty="0" err="1" smtClean="0">
                <a:solidFill>
                  <a:srgbClr val="C00000"/>
                </a:solidFill>
              </a:rPr>
              <a:t>proximity</a:t>
            </a:r>
            <a:r>
              <a:rPr lang="pt-PT" sz="2600" dirty="0" smtClean="0">
                <a:solidFill>
                  <a:srgbClr val="C00000"/>
                </a:solidFill>
              </a:rPr>
              <a:t> to </a:t>
            </a:r>
            <a:r>
              <a:rPr lang="pt-PT" sz="2600" dirty="0" err="1" smtClean="0">
                <a:solidFill>
                  <a:srgbClr val="C00000"/>
                </a:solidFill>
              </a:rPr>
              <a:t>suppliers</a:t>
            </a:r>
            <a:r>
              <a:rPr lang="pt-PT" sz="2600" dirty="0" smtClean="0">
                <a:solidFill>
                  <a:srgbClr val="C00000"/>
                </a:solidFill>
              </a:rPr>
              <a:t>)</a:t>
            </a:r>
            <a:endParaRPr lang="pt-PT" sz="2600" dirty="0">
              <a:solidFill>
                <a:srgbClr val="C00000"/>
              </a:solidFill>
            </a:endParaRPr>
          </a:p>
        </p:txBody>
      </p:sp>
      <p:sp>
        <p:nvSpPr>
          <p:cNvPr id="3" name="Marcador de Posição de Conteúdo 2"/>
          <p:cNvSpPr>
            <a:spLocks noGrp="1"/>
          </p:cNvSpPr>
          <p:nvPr>
            <p:ph idx="1"/>
          </p:nvPr>
        </p:nvSpPr>
        <p:spPr>
          <a:xfrm>
            <a:off x="457200" y="2564904"/>
            <a:ext cx="8229600" cy="3561259"/>
          </a:xfrm>
        </p:spPr>
        <p:txBody>
          <a:bodyPr>
            <a:normAutofit/>
          </a:bodyPr>
          <a:lstStyle/>
          <a:p>
            <a:pPr>
              <a:buNone/>
            </a:pPr>
            <a:r>
              <a:rPr lang="en-US" dirty="0" smtClean="0"/>
              <a:t>    It comes </a:t>
            </a:r>
            <a:r>
              <a:rPr lang="en-US" dirty="0"/>
              <a:t>to a similar analysis of the third </a:t>
            </a:r>
            <a:r>
              <a:rPr lang="en-US" dirty="0" smtClean="0"/>
              <a:t>but </a:t>
            </a:r>
            <a:r>
              <a:rPr lang="en-US" dirty="0"/>
              <a:t>in the remaining </a:t>
            </a:r>
            <a:r>
              <a:rPr lang="en-US" dirty="0" smtClean="0"/>
              <a:t>regions.</a:t>
            </a:r>
          </a:p>
          <a:p>
            <a:pPr>
              <a:buNone/>
            </a:pPr>
            <a:endParaRPr lang="en-US" dirty="0" smtClean="0"/>
          </a:p>
          <a:p>
            <a:pPr>
              <a:buNone/>
            </a:pPr>
            <a:r>
              <a:rPr lang="en-US" dirty="0" smtClean="0"/>
              <a:t>    The geographic </a:t>
            </a:r>
            <a:r>
              <a:rPr lang="en-US" dirty="0"/>
              <a:t>effect </a:t>
            </a:r>
            <a:r>
              <a:rPr lang="en-US" dirty="0" smtClean="0"/>
              <a:t>is </a:t>
            </a:r>
            <a:r>
              <a:rPr lang="en-US" dirty="0"/>
              <a:t>the “distance decay”, as in the second term. </a:t>
            </a:r>
            <a:endParaRPr lang="pt-PT" dirty="0"/>
          </a:p>
          <a:p>
            <a:endParaRPr lang="pt-PT" dirty="0"/>
          </a:p>
        </p:txBody>
      </p:sp>
      <p:sp>
        <p:nvSpPr>
          <p:cNvPr id="2560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560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19872" y="1340768"/>
            <a:ext cx="1512168" cy="108012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600" dirty="0" smtClean="0"/>
              <a:t>Fifth term: </a:t>
            </a:r>
            <a:r>
              <a:rPr lang="en-US" sz="2600" dirty="0" smtClean="0">
                <a:solidFill>
                  <a:srgbClr val="C00000"/>
                </a:solidFill>
              </a:rPr>
              <a:t>forward internal component </a:t>
            </a:r>
            <a:r>
              <a:rPr lang="en-US" sz="2600" i="1" dirty="0" smtClean="0">
                <a:solidFill>
                  <a:srgbClr val="FF0000"/>
                </a:solidFill>
              </a:rPr>
              <a:t/>
            </a:r>
            <a:br>
              <a:rPr lang="en-US" sz="2600" i="1" dirty="0" smtClean="0">
                <a:solidFill>
                  <a:srgbClr val="FF0000"/>
                </a:solidFill>
              </a:rPr>
            </a:br>
            <a:r>
              <a:rPr lang="en-US" sz="2600" dirty="0" smtClean="0">
                <a:solidFill>
                  <a:srgbClr val="C00000"/>
                </a:solidFill>
              </a:rPr>
              <a:t>(proximity to buyers)</a:t>
            </a:r>
            <a:endParaRPr lang="pt-PT" sz="2600" dirty="0">
              <a:solidFill>
                <a:srgbClr val="C00000"/>
              </a:solidFill>
            </a:endParaRPr>
          </a:p>
        </p:txBody>
      </p:sp>
      <p:sp>
        <p:nvSpPr>
          <p:cNvPr id="3" name="Marcador de Posição de Conteúdo 2"/>
          <p:cNvSpPr>
            <a:spLocks noGrp="1"/>
          </p:cNvSpPr>
          <p:nvPr>
            <p:ph idx="1"/>
          </p:nvPr>
        </p:nvSpPr>
        <p:spPr>
          <a:xfrm>
            <a:off x="457200" y="2852936"/>
            <a:ext cx="8229600" cy="3273227"/>
          </a:xfrm>
        </p:spPr>
        <p:txBody>
          <a:bodyPr/>
          <a:lstStyle/>
          <a:p>
            <a:pPr>
              <a:buNone/>
            </a:pPr>
            <a:r>
              <a:rPr lang="en-US" dirty="0" smtClean="0"/>
              <a:t>    It </a:t>
            </a:r>
            <a:r>
              <a:rPr lang="en-US" dirty="0"/>
              <a:t>measures (per spatial unit) the degree of over-representation of buyers of </a:t>
            </a:r>
            <a:r>
              <a:rPr lang="en-US" dirty="0" smtClean="0"/>
              <a:t>the sector </a:t>
            </a:r>
            <a:r>
              <a:rPr lang="en-US" dirty="0"/>
              <a:t>in the region  (forward linkages) weighted by the importance of these buyers to </a:t>
            </a:r>
            <a:r>
              <a:rPr lang="en-US" dirty="0" smtClean="0"/>
              <a:t>the sector. </a:t>
            </a:r>
            <a:endParaRPr lang="pt-PT" dirty="0"/>
          </a:p>
          <a:p>
            <a:endParaRPr lang="pt-PT"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635896" y="1556792"/>
            <a:ext cx="1656184" cy="122413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600" dirty="0" err="1" smtClean="0"/>
              <a:t>Sixth</a:t>
            </a:r>
            <a:r>
              <a:rPr lang="pt-PT" sz="2600" dirty="0" smtClean="0"/>
              <a:t> </a:t>
            </a:r>
            <a:r>
              <a:rPr lang="pt-PT" sz="2600" dirty="0" err="1" smtClean="0"/>
              <a:t>term</a:t>
            </a:r>
            <a:r>
              <a:rPr lang="pt-PT" sz="2600" dirty="0" smtClean="0"/>
              <a:t>: </a:t>
            </a:r>
            <a:r>
              <a:rPr lang="pt-PT" sz="2600" dirty="0" err="1" smtClean="0">
                <a:solidFill>
                  <a:srgbClr val="C00000"/>
                </a:solidFill>
              </a:rPr>
              <a:t>forward</a:t>
            </a:r>
            <a:r>
              <a:rPr lang="pt-PT" sz="2600" dirty="0" smtClean="0">
                <a:solidFill>
                  <a:srgbClr val="C00000"/>
                </a:solidFill>
              </a:rPr>
              <a:t> </a:t>
            </a:r>
            <a:r>
              <a:rPr lang="en-US" sz="2600" dirty="0" smtClean="0">
                <a:solidFill>
                  <a:srgbClr val="C00000"/>
                </a:solidFill>
              </a:rPr>
              <a:t>external component</a:t>
            </a:r>
            <a:br>
              <a:rPr lang="en-US" sz="2600" dirty="0" smtClean="0">
                <a:solidFill>
                  <a:srgbClr val="C00000"/>
                </a:solidFill>
              </a:rPr>
            </a:br>
            <a:r>
              <a:rPr lang="en-US" sz="2600" dirty="0" smtClean="0">
                <a:solidFill>
                  <a:srgbClr val="C00000"/>
                </a:solidFill>
              </a:rPr>
              <a:t>( proximity to buyers)</a:t>
            </a:r>
            <a:endParaRPr lang="pt-PT" sz="2600" dirty="0">
              <a:solidFill>
                <a:srgbClr val="C00000"/>
              </a:solidFill>
            </a:endParaRPr>
          </a:p>
        </p:txBody>
      </p:sp>
      <p:sp>
        <p:nvSpPr>
          <p:cNvPr id="3" name="Marcador de Posição de Conteúdo 2"/>
          <p:cNvSpPr>
            <a:spLocks noGrp="1"/>
          </p:cNvSpPr>
          <p:nvPr>
            <p:ph idx="1"/>
          </p:nvPr>
        </p:nvSpPr>
        <p:spPr>
          <a:xfrm>
            <a:off x="457200" y="2780928"/>
            <a:ext cx="8229600" cy="3345235"/>
          </a:xfrm>
        </p:spPr>
        <p:txBody>
          <a:bodyPr/>
          <a:lstStyle/>
          <a:p>
            <a:pPr>
              <a:buNone/>
            </a:pPr>
            <a:r>
              <a:rPr lang="en-US" dirty="0" smtClean="0"/>
              <a:t>   This term comes </a:t>
            </a:r>
            <a:r>
              <a:rPr lang="en-US" dirty="0"/>
              <a:t>to a similar analysis of </a:t>
            </a:r>
            <a:r>
              <a:rPr lang="en-US" dirty="0" smtClean="0"/>
              <a:t>the fifth term </a:t>
            </a:r>
            <a:r>
              <a:rPr lang="en-US" dirty="0"/>
              <a:t>but in the remaining </a:t>
            </a:r>
            <a:r>
              <a:rPr lang="en-US" dirty="0" smtClean="0"/>
              <a:t>regions. </a:t>
            </a:r>
          </a:p>
          <a:p>
            <a:pPr>
              <a:buNone/>
            </a:pPr>
            <a:endParaRPr lang="en-US" dirty="0" smtClean="0"/>
          </a:p>
          <a:p>
            <a:pPr>
              <a:buNone/>
            </a:pPr>
            <a:r>
              <a:rPr lang="en-US" dirty="0" smtClean="0"/>
              <a:t>    The geographic </a:t>
            </a:r>
            <a:r>
              <a:rPr lang="en-US" dirty="0"/>
              <a:t>effect </a:t>
            </a:r>
            <a:r>
              <a:rPr lang="en-US" dirty="0" smtClean="0"/>
              <a:t>is </a:t>
            </a:r>
            <a:r>
              <a:rPr lang="en-US" dirty="0"/>
              <a:t>the “distance decay”, as in the second term. </a:t>
            </a:r>
            <a:endParaRPr lang="pt-PT" dirty="0"/>
          </a:p>
          <a:p>
            <a:endParaRPr lang="pt-PT" dirty="0"/>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PT"/>
          </a:p>
        </p:txBody>
      </p:sp>
      <p:pic>
        <p:nvPicPr>
          <p:cNvPr id="266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91880" y="1556792"/>
            <a:ext cx="1944216" cy="115212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Empirical</a:t>
            </a:r>
            <a:r>
              <a:rPr lang="pt-PT" dirty="0" smtClean="0"/>
              <a:t> </a:t>
            </a:r>
            <a:r>
              <a:rPr lang="pt-PT" dirty="0" err="1" smtClean="0"/>
              <a:t>example</a:t>
            </a:r>
            <a:endParaRPr lang="pt-PT" dirty="0"/>
          </a:p>
        </p:txBody>
      </p:sp>
      <p:sp>
        <p:nvSpPr>
          <p:cNvPr id="3" name="Marcador de Posição de Conteúdo 2"/>
          <p:cNvSpPr>
            <a:spLocks noGrp="1"/>
          </p:cNvSpPr>
          <p:nvPr>
            <p:ph idx="1"/>
          </p:nvPr>
        </p:nvSpPr>
        <p:spPr/>
        <p:txBody>
          <a:bodyPr>
            <a:normAutofit fontScale="40000" lnSpcReduction="20000"/>
          </a:bodyPr>
          <a:lstStyle/>
          <a:p>
            <a:r>
              <a:rPr lang="en-US" dirty="0" smtClean="0"/>
              <a:t>Statistical </a:t>
            </a:r>
            <a:r>
              <a:rPr lang="en-US" dirty="0"/>
              <a:t>information for the Portuguese economy (excluding Madeira and Azores) in </a:t>
            </a:r>
            <a:r>
              <a:rPr lang="en-US" dirty="0" smtClean="0"/>
              <a:t>2006</a:t>
            </a:r>
          </a:p>
          <a:p>
            <a:endParaRPr lang="en-US" dirty="0" smtClean="0"/>
          </a:p>
          <a:p>
            <a:r>
              <a:rPr lang="en-US" dirty="0"/>
              <a:t>L</a:t>
            </a:r>
            <a:r>
              <a:rPr lang="en-US" dirty="0" smtClean="0"/>
              <a:t>evel </a:t>
            </a:r>
            <a:r>
              <a:rPr lang="en-US" dirty="0"/>
              <a:t>of the county (</a:t>
            </a:r>
            <a:r>
              <a:rPr lang="en-US" i="1" dirty="0" err="1"/>
              <a:t>concelho</a:t>
            </a:r>
            <a:r>
              <a:rPr lang="en-US" dirty="0"/>
              <a:t>). Portugal is divided into 275 counties (with an average area of 323.79Km</a:t>
            </a:r>
            <a:r>
              <a:rPr lang="en-US" baseline="30000" dirty="0"/>
              <a:t>2</a:t>
            </a:r>
            <a:r>
              <a:rPr lang="en-US" dirty="0"/>
              <a:t>). </a:t>
            </a:r>
            <a:endParaRPr lang="en-US" dirty="0" smtClean="0"/>
          </a:p>
          <a:p>
            <a:endParaRPr lang="en-US" dirty="0" smtClean="0"/>
          </a:p>
          <a:p>
            <a:r>
              <a:rPr lang="en-US" dirty="0" smtClean="0"/>
              <a:t>As </a:t>
            </a:r>
            <a:r>
              <a:rPr lang="en-US" dirty="0"/>
              <a:t>for sectors, we considered the manufacturing industry sectors at 2 digit level (23 sectors</a:t>
            </a:r>
            <a:r>
              <a:rPr lang="en-US" dirty="0" smtClean="0"/>
              <a:t>)</a:t>
            </a:r>
          </a:p>
          <a:p>
            <a:endParaRPr lang="en-US" dirty="0" smtClean="0"/>
          </a:p>
          <a:p>
            <a:r>
              <a:rPr lang="en-US" dirty="0"/>
              <a:t>The dimension of </a:t>
            </a:r>
            <a:r>
              <a:rPr lang="en-US" dirty="0" smtClean="0"/>
              <a:t>a sector </a:t>
            </a:r>
            <a:r>
              <a:rPr lang="en-US" dirty="0"/>
              <a:t>in each region is evaluated by the proportion of that sector located in each county, measured in terms of </a:t>
            </a:r>
            <a:r>
              <a:rPr lang="en-US" dirty="0" smtClean="0"/>
              <a:t>employment. </a:t>
            </a:r>
          </a:p>
          <a:p>
            <a:endParaRPr lang="en-US" dirty="0" smtClean="0"/>
          </a:p>
          <a:p>
            <a:r>
              <a:rPr lang="en-US" dirty="0" smtClean="0"/>
              <a:t>We consider inter </a:t>
            </a:r>
            <a:r>
              <a:rPr lang="en-US" dirty="0"/>
              <a:t>and intra-regional distances between all counties – 75350 bilateral distances and 275 internal distances </a:t>
            </a:r>
            <a:r>
              <a:rPr lang="en-US" dirty="0" smtClean="0"/>
              <a:t>. </a:t>
            </a:r>
          </a:p>
          <a:p>
            <a:pPr>
              <a:buNone/>
            </a:pPr>
            <a:r>
              <a:rPr lang="en-US" dirty="0" smtClean="0"/>
              <a:t>             -Inter-regional distances – </a:t>
            </a:r>
            <a:r>
              <a:rPr lang="en-US" dirty="0"/>
              <a:t>are obtained in kilometers (km</a:t>
            </a:r>
            <a:r>
              <a:rPr lang="en-US" dirty="0" smtClean="0"/>
              <a:t>). </a:t>
            </a:r>
          </a:p>
          <a:p>
            <a:pPr>
              <a:buNone/>
            </a:pPr>
            <a:r>
              <a:rPr lang="en-US" dirty="0" smtClean="0"/>
              <a:t>            - Intra-regional distances are linked to the area of the region, by considering the formula of </a:t>
            </a:r>
            <a:r>
              <a:rPr lang="en-US" dirty="0" err="1" smtClean="0"/>
              <a:t>Keeble</a:t>
            </a:r>
            <a:r>
              <a:rPr lang="en-US" dirty="0" smtClean="0"/>
              <a:t> et al. (1982, 1988) and </a:t>
            </a:r>
            <a:r>
              <a:rPr lang="en-US" dirty="0" err="1" smtClean="0"/>
              <a:t>Brülhart</a:t>
            </a:r>
            <a:r>
              <a:rPr lang="en-US" dirty="0" smtClean="0"/>
              <a:t> (2001).</a:t>
            </a:r>
          </a:p>
          <a:p>
            <a:pPr>
              <a:buNone/>
            </a:pPr>
            <a:endParaRPr lang="en-US" dirty="0" smtClean="0"/>
          </a:p>
          <a:p>
            <a:pPr>
              <a:buNone/>
            </a:pPr>
            <a:r>
              <a:rPr lang="en-US" dirty="0" smtClean="0"/>
              <a:t>         Employment </a:t>
            </a:r>
            <a:r>
              <a:rPr lang="en-US" dirty="0"/>
              <a:t>data is from Ministry of Employment while distances are obtained from the program ROUTE 66. </a:t>
            </a:r>
            <a:endParaRPr lang="en-US" dirty="0" smtClean="0"/>
          </a:p>
          <a:p>
            <a:pPr>
              <a:buNone/>
            </a:pPr>
            <a:r>
              <a:rPr lang="en-US" dirty="0"/>
              <a:t> </a:t>
            </a:r>
            <a:r>
              <a:rPr lang="en-US" dirty="0" smtClean="0"/>
              <a:t>       </a:t>
            </a:r>
            <a:endParaRPr lang="pt-PT" dirty="0"/>
          </a:p>
          <a:p>
            <a:pPr>
              <a:buNone/>
            </a:pPr>
            <a:endParaRPr lang="en-US" dirty="0" smtClean="0"/>
          </a:p>
          <a:p>
            <a:pPr>
              <a:buNone/>
            </a:pPr>
            <a:r>
              <a:rPr lang="en-US" sz="2400" dirty="0" smtClean="0">
                <a:solidFill>
                  <a:schemeClr val="accent2"/>
                </a:solidFill>
              </a:rPr>
              <a:t>           There </a:t>
            </a:r>
            <a:r>
              <a:rPr lang="en-US" sz="2400" dirty="0">
                <a:solidFill>
                  <a:schemeClr val="accent2"/>
                </a:solidFill>
              </a:rPr>
              <a:t>was the purpose of comparing these data with a later year. That turned out not to be done because in the meanwhile the NACE nomenclature used in this study (revision 2) has been modified and it is not possible to convert one into the other.</a:t>
            </a:r>
            <a:endParaRPr lang="pt-PT" sz="2400" dirty="0">
              <a:solidFill>
                <a:schemeClr val="accent2"/>
              </a:solidFill>
            </a:endParaRPr>
          </a:p>
          <a:p>
            <a:endParaRPr lang="pt-P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Purpose</a:t>
            </a:r>
            <a:endParaRPr lang="pt-PT" dirty="0"/>
          </a:p>
        </p:txBody>
      </p:sp>
      <p:sp>
        <p:nvSpPr>
          <p:cNvPr id="3" name="Marcador de Posição de Conteúdo 2"/>
          <p:cNvSpPr>
            <a:spLocks noGrp="1"/>
          </p:cNvSpPr>
          <p:nvPr>
            <p:ph idx="1"/>
          </p:nvPr>
        </p:nvSpPr>
        <p:spPr/>
        <p:txBody>
          <a:bodyPr>
            <a:normAutofit fontScale="70000" lnSpcReduction="20000"/>
          </a:bodyPr>
          <a:lstStyle/>
          <a:p>
            <a:r>
              <a:rPr lang="en-US" dirty="0" smtClean="0"/>
              <a:t>To build a </a:t>
            </a:r>
            <a:r>
              <a:rPr lang="en-US" dirty="0"/>
              <a:t>measure </a:t>
            </a:r>
            <a:r>
              <a:rPr lang="en-US" dirty="0" smtClean="0"/>
              <a:t>to </a:t>
            </a:r>
            <a:r>
              <a:rPr lang="en-US" dirty="0"/>
              <a:t>evaluate the degree of centrality (advantage) of a sector located in a region considering </a:t>
            </a:r>
            <a:r>
              <a:rPr lang="en-US" dirty="0" smtClean="0"/>
              <a:t>  </a:t>
            </a:r>
          </a:p>
          <a:p>
            <a:pPr>
              <a:buNone/>
            </a:pPr>
            <a:r>
              <a:rPr lang="en-US" dirty="0" smtClean="0"/>
              <a:t>     -internal </a:t>
            </a:r>
            <a:r>
              <a:rPr lang="en-US" dirty="0"/>
              <a:t>and external </a:t>
            </a:r>
            <a:r>
              <a:rPr lang="en-US" dirty="0" smtClean="0"/>
              <a:t>components; </a:t>
            </a:r>
          </a:p>
          <a:p>
            <a:pPr>
              <a:buNone/>
            </a:pPr>
            <a:r>
              <a:rPr lang="en-US" dirty="0" smtClean="0"/>
              <a:t>     -economic and geographic aspects. </a:t>
            </a:r>
          </a:p>
          <a:p>
            <a:endParaRPr lang="en-US" dirty="0" smtClean="0"/>
          </a:p>
          <a:p>
            <a:r>
              <a:rPr lang="en-US" dirty="0"/>
              <a:t>The hypothesis is that the spatial centrality of a sector </a:t>
            </a:r>
            <a:r>
              <a:rPr lang="en-US" dirty="0" smtClean="0"/>
              <a:t>varies:</a:t>
            </a:r>
          </a:p>
          <a:p>
            <a:endParaRPr lang="en-US" dirty="0" smtClean="0"/>
          </a:p>
          <a:p>
            <a:pPr>
              <a:buNone/>
            </a:pPr>
            <a:r>
              <a:rPr lang="en-US" dirty="0" smtClean="0">
                <a:solidFill>
                  <a:schemeClr val="accent2"/>
                </a:solidFill>
              </a:rPr>
              <a:t>   - </a:t>
            </a:r>
            <a:r>
              <a:rPr lang="en-US" b="1" dirty="0"/>
              <a:t>positively</a:t>
            </a:r>
            <a:r>
              <a:rPr lang="en-US" dirty="0">
                <a:solidFill>
                  <a:schemeClr val="accent2"/>
                </a:solidFill>
              </a:rPr>
              <a:t> </a:t>
            </a:r>
            <a:r>
              <a:rPr lang="en-US" dirty="0"/>
              <a:t>with geographic proximity to firms in the same economic sector </a:t>
            </a:r>
            <a:r>
              <a:rPr lang="en-US" dirty="0" smtClean="0"/>
              <a:t>(</a:t>
            </a:r>
            <a:r>
              <a:rPr lang="en-US" dirty="0" smtClean="0">
                <a:solidFill>
                  <a:srgbClr val="7030A0"/>
                </a:solidFill>
              </a:rPr>
              <a:t>horizontal agglomeration</a:t>
            </a:r>
            <a:r>
              <a:rPr lang="en-US" dirty="0" smtClean="0"/>
              <a:t>) and </a:t>
            </a:r>
            <a:r>
              <a:rPr lang="en-US" dirty="0"/>
              <a:t>in other sectors connected by vertical </a:t>
            </a:r>
            <a:r>
              <a:rPr lang="en-US" dirty="0" smtClean="0"/>
              <a:t>linkages (</a:t>
            </a:r>
            <a:r>
              <a:rPr lang="en-US" dirty="0" smtClean="0">
                <a:solidFill>
                  <a:srgbClr val="7030A0"/>
                </a:solidFill>
              </a:rPr>
              <a:t>vertical agglomeration</a:t>
            </a:r>
            <a:r>
              <a:rPr lang="en-US" dirty="0" smtClean="0"/>
              <a:t>) </a:t>
            </a:r>
          </a:p>
          <a:p>
            <a:pPr>
              <a:buNone/>
            </a:pPr>
            <a:endParaRPr lang="en-US" dirty="0" smtClean="0"/>
          </a:p>
          <a:p>
            <a:pPr>
              <a:buNone/>
            </a:pPr>
            <a:r>
              <a:rPr lang="en-US" dirty="0" smtClean="0">
                <a:solidFill>
                  <a:schemeClr val="accent2"/>
                </a:solidFill>
              </a:rPr>
              <a:t>   -</a:t>
            </a:r>
            <a:r>
              <a:rPr lang="en-US" b="1" dirty="0" smtClean="0"/>
              <a:t>negatively</a:t>
            </a:r>
            <a:r>
              <a:rPr lang="en-US" dirty="0" smtClean="0">
                <a:solidFill>
                  <a:schemeClr val="accent2"/>
                </a:solidFill>
              </a:rPr>
              <a:t> </a:t>
            </a:r>
            <a:r>
              <a:rPr lang="en-US" dirty="0"/>
              <a:t>with inter-regional distance</a:t>
            </a:r>
            <a:r>
              <a:rPr lang="en-US" dirty="0">
                <a:solidFill>
                  <a:schemeClr val="accent2"/>
                </a:solidFill>
              </a:rPr>
              <a:t>. </a:t>
            </a:r>
            <a:endParaRPr lang="pt-PT" dirty="0">
              <a:solidFill>
                <a:schemeClr val="accen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Presentation</a:t>
            </a:r>
            <a:r>
              <a:rPr lang="pt-PT" dirty="0" smtClean="0"/>
              <a:t> of </a:t>
            </a:r>
            <a:r>
              <a:rPr lang="pt-PT" dirty="0" err="1" smtClean="0"/>
              <a:t>results</a:t>
            </a:r>
            <a:endParaRPr lang="pt-PT" dirty="0"/>
          </a:p>
        </p:txBody>
      </p:sp>
      <p:sp>
        <p:nvSpPr>
          <p:cNvPr id="3" name="Marcador de Posição de Conteúdo 2"/>
          <p:cNvSpPr>
            <a:spLocks noGrp="1"/>
          </p:cNvSpPr>
          <p:nvPr>
            <p:ph idx="1"/>
          </p:nvPr>
        </p:nvSpPr>
        <p:spPr/>
        <p:txBody>
          <a:bodyPr>
            <a:normAutofit fontScale="70000" lnSpcReduction="20000"/>
          </a:bodyPr>
          <a:lstStyle/>
          <a:p>
            <a:r>
              <a:rPr lang="en-US" dirty="0" smtClean="0"/>
              <a:t>Given the vast number of counties analyzed, we selected those corresponding to the capital of the district (Continental Portugal is also divided into 18 districts). </a:t>
            </a:r>
          </a:p>
          <a:p>
            <a:pPr>
              <a:buNone/>
            </a:pPr>
            <a:endParaRPr lang="en-US" dirty="0" smtClean="0"/>
          </a:p>
          <a:p>
            <a:r>
              <a:rPr lang="en-US" dirty="0" smtClean="0"/>
              <a:t>For reason of parsimony, we show the index for </a:t>
            </a:r>
            <a:r>
              <a:rPr lang="en-US" dirty="0"/>
              <a:t>two sectors </a:t>
            </a:r>
            <a:r>
              <a:rPr lang="en-US" dirty="0" smtClean="0"/>
              <a:t>(disaggregating </a:t>
            </a:r>
            <a:r>
              <a:rPr lang="en-US" dirty="0"/>
              <a:t>by </a:t>
            </a:r>
            <a:r>
              <a:rPr lang="en-US" dirty="0" smtClean="0"/>
              <a:t>county) </a:t>
            </a:r>
            <a:r>
              <a:rPr lang="en-US" dirty="0"/>
              <a:t>and </a:t>
            </a:r>
            <a:r>
              <a:rPr lang="en-US" dirty="0" smtClean="0"/>
              <a:t>for one </a:t>
            </a:r>
            <a:r>
              <a:rPr lang="en-US" dirty="0"/>
              <a:t>county </a:t>
            </a:r>
            <a:r>
              <a:rPr lang="en-US" dirty="0" smtClean="0"/>
              <a:t>(disaggregating </a:t>
            </a:r>
            <a:r>
              <a:rPr lang="en-US" dirty="0"/>
              <a:t>by </a:t>
            </a:r>
            <a:r>
              <a:rPr lang="en-US" dirty="0" smtClean="0"/>
              <a:t>sector).</a:t>
            </a:r>
          </a:p>
          <a:p>
            <a:endParaRPr lang="en-US" dirty="0" smtClean="0"/>
          </a:p>
          <a:p>
            <a:r>
              <a:rPr lang="en-US" dirty="0" smtClean="0"/>
              <a:t>The sectors: those with the highest values in terms of the total level of centrality (i.e., the sum of the several components of the centrality index) –, namely </a:t>
            </a:r>
            <a:r>
              <a:rPr lang="en-US" dirty="0" smtClean="0">
                <a:solidFill>
                  <a:srgbClr val="002060"/>
                </a:solidFill>
              </a:rPr>
              <a:t>wearing apparel, dressing and dyeing of fur (sector 18) and machinery and equipment </a:t>
            </a:r>
            <a:r>
              <a:rPr lang="en-US" dirty="0" err="1" smtClean="0">
                <a:solidFill>
                  <a:srgbClr val="002060"/>
                </a:solidFill>
              </a:rPr>
              <a:t>n.e.c</a:t>
            </a:r>
            <a:r>
              <a:rPr lang="en-US" dirty="0" smtClean="0">
                <a:solidFill>
                  <a:srgbClr val="002060"/>
                </a:solidFill>
              </a:rPr>
              <a:t>. (sector 29)</a:t>
            </a:r>
            <a:endParaRPr lang="en-US" dirty="0">
              <a:solidFill>
                <a:srgbClr val="002060"/>
              </a:solidFill>
            </a:endParaRPr>
          </a:p>
          <a:p>
            <a:endParaRPr lang="en-US" dirty="0" smtClean="0"/>
          </a:p>
          <a:p>
            <a:r>
              <a:rPr lang="en-US" dirty="0" smtClean="0"/>
              <a:t>The county: the one with </a:t>
            </a:r>
            <a:r>
              <a:rPr lang="en-US" dirty="0"/>
              <a:t>the highest (total) level of </a:t>
            </a:r>
            <a:r>
              <a:rPr lang="en-US" dirty="0" smtClean="0"/>
              <a:t>centrality-</a:t>
            </a:r>
            <a:r>
              <a:rPr lang="en-US" dirty="0" smtClean="0">
                <a:solidFill>
                  <a:srgbClr val="002060"/>
                </a:solidFill>
              </a:rPr>
              <a:t>Porto</a:t>
            </a:r>
            <a:r>
              <a:rPr lang="en-US" dirty="0" smtClean="0"/>
              <a:t> </a:t>
            </a:r>
            <a:endParaRPr lang="pt-P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4000" dirty="0"/>
              <a:t>Centrality by components in Porto</a:t>
            </a:r>
            <a:r>
              <a:rPr lang="pt-PT" sz="2800" dirty="0"/>
              <a:t/>
            </a:r>
            <a:br>
              <a:rPr lang="pt-PT" sz="2800" dirty="0"/>
            </a:br>
            <a:endParaRPr lang="pt-PT" sz="2800" dirty="0"/>
          </a:p>
        </p:txBody>
      </p:sp>
      <p:sp>
        <p:nvSpPr>
          <p:cNvPr id="3" name="Marcador de Posição de Conteúdo 2"/>
          <p:cNvSpPr>
            <a:spLocks noGrp="1"/>
          </p:cNvSpPr>
          <p:nvPr>
            <p:ph idx="1"/>
          </p:nvPr>
        </p:nvSpPr>
        <p:spPr/>
        <p:txBody>
          <a:bodyPr>
            <a:normAutofit fontScale="85000" lnSpcReduction="10000"/>
          </a:bodyPr>
          <a:lstStyle/>
          <a:p>
            <a:r>
              <a:rPr lang="en-US" dirty="0"/>
              <a:t>Selecting the two sectors with the highest levels of centrality in Porto – </a:t>
            </a:r>
            <a:r>
              <a:rPr lang="en-US" dirty="0">
                <a:solidFill>
                  <a:srgbClr val="002060"/>
                </a:solidFill>
              </a:rPr>
              <a:t>office machinery and computers (30), and radio, television and communication equipment (32) </a:t>
            </a:r>
            <a:r>
              <a:rPr lang="en-US" dirty="0"/>
              <a:t>–, </a:t>
            </a:r>
            <a:r>
              <a:rPr lang="en-US" dirty="0" smtClean="0"/>
              <a:t>in </a:t>
            </a:r>
            <a:r>
              <a:rPr lang="en-US" dirty="0"/>
              <a:t>both </a:t>
            </a:r>
            <a:r>
              <a:rPr lang="en-US" dirty="0" smtClean="0"/>
              <a:t>cases </a:t>
            </a:r>
            <a:r>
              <a:rPr lang="en-US" dirty="0"/>
              <a:t>the major component has to do with the characteristics of the region where the sector is </a:t>
            </a:r>
            <a:r>
              <a:rPr lang="en-US" dirty="0" smtClean="0"/>
              <a:t>located -respectively </a:t>
            </a:r>
            <a:r>
              <a:rPr lang="en-US" dirty="0"/>
              <a:t>the economic size of the region </a:t>
            </a:r>
            <a:r>
              <a:rPr lang="en-US" dirty="0" smtClean="0"/>
              <a:t>(1) and </a:t>
            </a:r>
            <a:r>
              <a:rPr lang="en-US" dirty="0"/>
              <a:t>proximity to </a:t>
            </a:r>
            <a:r>
              <a:rPr lang="en-US" dirty="0" smtClean="0"/>
              <a:t>buyers (5). </a:t>
            </a:r>
          </a:p>
          <a:p>
            <a:pPr>
              <a:buNone/>
            </a:pPr>
            <a:endParaRPr lang="en-US" dirty="0" smtClean="0"/>
          </a:p>
          <a:p>
            <a:r>
              <a:rPr lang="en-US" dirty="0" smtClean="0"/>
              <a:t>This </a:t>
            </a:r>
            <a:r>
              <a:rPr lang="en-US" dirty="0"/>
              <a:t>result is consistent with the fact that Porto is the second most prosperous region of the country. </a:t>
            </a:r>
            <a:endParaRPr lang="en-US" dirty="0" smtClean="0"/>
          </a:p>
          <a:p>
            <a:endParaRPr lang="pt-PT" dirty="0"/>
          </a:p>
          <a:p>
            <a:endParaRPr lang="pt-P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PT"/>
          </a:p>
        </p:txBody>
      </p:sp>
      <p:pic>
        <p:nvPicPr>
          <p:cNvPr id="1026" name="Picture 2"/>
          <p:cNvPicPr>
            <a:picLocks noGrp="1" noChangeAspect="1" noChangeArrowheads="1"/>
          </p:cNvPicPr>
          <p:nvPr>
            <p:ph idx="1"/>
          </p:nvPr>
        </p:nvPicPr>
        <p:blipFill>
          <a:blip r:embed="rId2" cstate="print"/>
          <a:srcRect/>
          <a:stretch>
            <a:fillRect/>
          </a:stretch>
        </p:blipFill>
        <p:spPr bwMode="auto">
          <a:xfrm>
            <a:off x="539552" y="332656"/>
            <a:ext cx="8476501" cy="6336704"/>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800" dirty="0" err="1" smtClean="0"/>
              <a:t>Centrality</a:t>
            </a:r>
            <a:r>
              <a:rPr lang="pt-PT" sz="2800" dirty="0" smtClean="0"/>
              <a:t> </a:t>
            </a:r>
            <a:r>
              <a:rPr lang="pt-PT" sz="2800" dirty="0" err="1" smtClean="0"/>
              <a:t>by</a:t>
            </a:r>
            <a:r>
              <a:rPr lang="pt-PT" sz="2800" dirty="0" smtClean="0"/>
              <a:t> </a:t>
            </a:r>
            <a:r>
              <a:rPr lang="pt-PT" sz="2800" dirty="0" err="1" smtClean="0"/>
              <a:t>components</a:t>
            </a:r>
            <a:r>
              <a:rPr lang="pt-PT" sz="2800" dirty="0" smtClean="0"/>
              <a:t> in sector 18 (</a:t>
            </a:r>
            <a:r>
              <a:rPr lang="en-US" sz="2800" dirty="0" smtClean="0"/>
              <a:t>wearing apparel, dressing and dyeing of fur)</a:t>
            </a:r>
            <a:endParaRPr lang="pt-PT" sz="2800" dirty="0"/>
          </a:p>
        </p:txBody>
      </p:sp>
      <p:sp>
        <p:nvSpPr>
          <p:cNvPr id="3" name="Marcador de Posição de Conteúdo 2"/>
          <p:cNvSpPr>
            <a:spLocks noGrp="1"/>
          </p:cNvSpPr>
          <p:nvPr>
            <p:ph idx="1"/>
          </p:nvPr>
        </p:nvSpPr>
        <p:spPr/>
        <p:txBody>
          <a:bodyPr>
            <a:normAutofit fontScale="55000" lnSpcReduction="20000"/>
          </a:bodyPr>
          <a:lstStyle/>
          <a:p>
            <a:r>
              <a:rPr lang="en-US" dirty="0" smtClean="0"/>
              <a:t>The </a:t>
            </a:r>
            <a:r>
              <a:rPr lang="en-US" dirty="0"/>
              <a:t>county with the highest centrality level for this sector is Braga </a:t>
            </a:r>
            <a:r>
              <a:rPr lang="en-US" dirty="0" smtClean="0"/>
              <a:t>. </a:t>
            </a:r>
          </a:p>
          <a:p>
            <a:endParaRPr lang="en-US" dirty="0" smtClean="0"/>
          </a:p>
          <a:p>
            <a:r>
              <a:rPr lang="en-US" dirty="0" smtClean="0"/>
              <a:t>Only </a:t>
            </a:r>
            <a:r>
              <a:rPr lang="en-US" dirty="0"/>
              <a:t>three counties (</a:t>
            </a:r>
            <a:r>
              <a:rPr lang="en-US" dirty="0" err="1"/>
              <a:t>Viana</a:t>
            </a:r>
            <a:r>
              <a:rPr lang="en-US" dirty="0"/>
              <a:t> do </a:t>
            </a:r>
            <a:r>
              <a:rPr lang="en-US" dirty="0" err="1"/>
              <a:t>Castelo</a:t>
            </a:r>
            <a:r>
              <a:rPr lang="en-US" dirty="0"/>
              <a:t> and Porto in addition to Braga), all located close to each other, reveal good conditions in terms of centrality in this sector, as the sum of the several components is negative for the remaining counties. </a:t>
            </a:r>
            <a:endParaRPr lang="en-US" dirty="0" smtClean="0"/>
          </a:p>
          <a:p>
            <a:endParaRPr lang="en-US" dirty="0" smtClean="0"/>
          </a:p>
          <a:p>
            <a:r>
              <a:rPr lang="en-US" dirty="0" smtClean="0"/>
              <a:t>Focusing </a:t>
            </a:r>
            <a:r>
              <a:rPr lang="en-US" dirty="0"/>
              <a:t>on the contribution of each term of the centrality index with positive sign in Braga, by decreasing order stands out the proximity to suppliers in the region in which the sector is located (3) and in the nearby regions (4), followed by the economic dimension of the nearby regions (2) and of the region in which the sector is located (1); proximity to customers in the county (5) comes at the end of the ranking. </a:t>
            </a:r>
            <a:endParaRPr lang="en-US" dirty="0" smtClean="0"/>
          </a:p>
          <a:p>
            <a:endParaRPr lang="en-US" dirty="0" smtClean="0"/>
          </a:p>
          <a:p>
            <a:r>
              <a:rPr lang="en-US" dirty="0" smtClean="0"/>
              <a:t>Curiously </a:t>
            </a:r>
            <a:r>
              <a:rPr lang="en-US" dirty="0"/>
              <a:t>enough, the qualitative results are very similar for the two other counties (Porto and </a:t>
            </a:r>
            <a:r>
              <a:rPr lang="en-US" dirty="0" err="1"/>
              <a:t>Viana</a:t>
            </a:r>
            <a:r>
              <a:rPr lang="en-US" dirty="0"/>
              <a:t> do </a:t>
            </a:r>
            <a:r>
              <a:rPr lang="en-US" dirty="0" err="1"/>
              <a:t>Castelo</a:t>
            </a:r>
            <a:r>
              <a:rPr lang="en-US" dirty="0"/>
              <a:t>), </a:t>
            </a:r>
            <a:r>
              <a:rPr lang="en-US" b="1" dirty="0">
                <a:solidFill>
                  <a:srgbClr val="002060"/>
                </a:solidFill>
              </a:rPr>
              <a:t>confirming the importance of proximity to suppliers and to similar activity as </a:t>
            </a:r>
            <a:r>
              <a:rPr lang="en-US" b="1" dirty="0" smtClean="0">
                <a:solidFill>
                  <a:srgbClr val="002060"/>
                </a:solidFill>
              </a:rPr>
              <a:t>relevant factors </a:t>
            </a:r>
            <a:r>
              <a:rPr lang="en-US" b="1" dirty="0">
                <a:solidFill>
                  <a:srgbClr val="002060"/>
                </a:solidFill>
              </a:rPr>
              <a:t>of location in the case of this sector.</a:t>
            </a:r>
            <a:endParaRPr lang="pt-PT" b="1" dirty="0">
              <a:solidFill>
                <a:srgbClr val="002060"/>
              </a:solidFill>
            </a:endParaRPr>
          </a:p>
          <a:p>
            <a:endParaRPr lang="pt-P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PT"/>
          </a:p>
        </p:txBody>
      </p:sp>
      <p:pic>
        <p:nvPicPr>
          <p:cNvPr id="2050" name="Picture 2"/>
          <p:cNvPicPr>
            <a:picLocks noGrp="1" noChangeAspect="1" noChangeArrowheads="1"/>
          </p:cNvPicPr>
          <p:nvPr>
            <p:ph idx="1"/>
          </p:nvPr>
        </p:nvPicPr>
        <p:blipFill>
          <a:blip r:embed="rId2" cstate="print"/>
          <a:srcRect/>
          <a:stretch>
            <a:fillRect/>
          </a:stretch>
        </p:blipFill>
        <p:spPr bwMode="auto">
          <a:xfrm>
            <a:off x="251520" y="332656"/>
            <a:ext cx="8496944" cy="5743373"/>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err="1" smtClean="0"/>
              <a:t>Centrality</a:t>
            </a:r>
            <a:r>
              <a:rPr lang="pt-PT" sz="3200" dirty="0" smtClean="0"/>
              <a:t> </a:t>
            </a:r>
            <a:r>
              <a:rPr lang="pt-PT" sz="3200" dirty="0" err="1" smtClean="0"/>
              <a:t>by</a:t>
            </a:r>
            <a:r>
              <a:rPr lang="pt-PT" sz="3200" dirty="0" smtClean="0"/>
              <a:t> </a:t>
            </a:r>
            <a:r>
              <a:rPr lang="pt-PT" sz="3200" dirty="0" err="1" smtClean="0"/>
              <a:t>components</a:t>
            </a:r>
            <a:r>
              <a:rPr lang="pt-PT" sz="3200" dirty="0" smtClean="0"/>
              <a:t> in sector 29 (</a:t>
            </a:r>
            <a:r>
              <a:rPr lang="en-US" sz="3200" dirty="0" smtClean="0"/>
              <a:t>machinery and equipment </a:t>
            </a:r>
            <a:r>
              <a:rPr lang="en-US" sz="3200" dirty="0" err="1" smtClean="0"/>
              <a:t>n.e.c</a:t>
            </a:r>
            <a:r>
              <a:rPr lang="en-US" sz="3200" dirty="0" smtClean="0"/>
              <a:t>)</a:t>
            </a:r>
            <a:endParaRPr lang="pt-PT" sz="3200" dirty="0"/>
          </a:p>
        </p:txBody>
      </p:sp>
      <p:sp>
        <p:nvSpPr>
          <p:cNvPr id="3" name="Marcador de Posição de Conteúdo 2"/>
          <p:cNvSpPr>
            <a:spLocks noGrp="1"/>
          </p:cNvSpPr>
          <p:nvPr>
            <p:ph idx="1"/>
          </p:nvPr>
        </p:nvSpPr>
        <p:spPr/>
        <p:txBody>
          <a:bodyPr>
            <a:normAutofit fontScale="62500" lnSpcReduction="20000"/>
          </a:bodyPr>
          <a:lstStyle/>
          <a:p>
            <a:r>
              <a:rPr lang="en-US" dirty="0" smtClean="0"/>
              <a:t>Considering </a:t>
            </a:r>
            <a:r>
              <a:rPr lang="en-US" dirty="0"/>
              <a:t>the county with the highest level of centrality in this sector (Porto), the results highlight, by decreasing order, the internal proximity to buyers (5), the internal proximity to suppliers (3), the external proximity to suppliers (4) and buyers (6), and lastly, the external and internal economic components (2 and 1, respectively</a:t>
            </a:r>
            <a:r>
              <a:rPr lang="en-US" dirty="0" smtClean="0"/>
              <a:t>). </a:t>
            </a:r>
          </a:p>
          <a:p>
            <a:endParaRPr lang="en-US" dirty="0" smtClean="0"/>
          </a:p>
          <a:p>
            <a:r>
              <a:rPr lang="en-US" dirty="0" smtClean="0"/>
              <a:t>Thus, </a:t>
            </a:r>
            <a:r>
              <a:rPr lang="en-US" b="1" dirty="0" smtClean="0">
                <a:solidFill>
                  <a:srgbClr val="002060"/>
                </a:solidFill>
              </a:rPr>
              <a:t>the most important factors have all an inter-</a:t>
            </a:r>
            <a:r>
              <a:rPr lang="en-US" b="1" dirty="0" err="1" smtClean="0">
                <a:solidFill>
                  <a:srgbClr val="002060"/>
                </a:solidFill>
              </a:rPr>
              <a:t>sectoral</a:t>
            </a:r>
            <a:r>
              <a:rPr lang="en-US" b="1" dirty="0" smtClean="0">
                <a:solidFill>
                  <a:srgbClr val="002060"/>
                </a:solidFill>
              </a:rPr>
              <a:t> type, both backward and forward. These results are in accordance with the inherent characteristics of these sectors. </a:t>
            </a:r>
          </a:p>
          <a:p>
            <a:endParaRPr lang="en-US" dirty="0"/>
          </a:p>
          <a:p>
            <a:r>
              <a:rPr lang="en-US" dirty="0" smtClean="0"/>
              <a:t>Turning </a:t>
            </a:r>
            <a:r>
              <a:rPr lang="en-US" dirty="0"/>
              <a:t>now to the 2</a:t>
            </a:r>
            <a:r>
              <a:rPr lang="en-US" baseline="30000" dirty="0"/>
              <a:t>nd</a:t>
            </a:r>
            <a:r>
              <a:rPr lang="en-US" dirty="0"/>
              <a:t> county in terms of the total value of the index, </a:t>
            </a:r>
            <a:r>
              <a:rPr lang="en-US" dirty="0" err="1"/>
              <a:t>Lisboa</a:t>
            </a:r>
            <a:r>
              <a:rPr lang="en-US" dirty="0"/>
              <a:t>, we observe that now stand out, in descending order, the economic dimension of the nearby regions (2) and of the region itself (1), followed by internal proximity to buyers (5), which is in line with the particular attractiveness conditions of a region that hosts the nation's capital. </a:t>
            </a:r>
            <a:endParaRPr lang="pt-PT" dirty="0"/>
          </a:p>
          <a:p>
            <a:endParaRPr lang="pt-P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PT"/>
          </a:p>
        </p:txBody>
      </p:sp>
      <p:pic>
        <p:nvPicPr>
          <p:cNvPr id="3074" name="Picture 2"/>
          <p:cNvPicPr>
            <a:picLocks noGrp="1" noChangeAspect="1" noChangeArrowheads="1"/>
          </p:cNvPicPr>
          <p:nvPr>
            <p:ph idx="1"/>
          </p:nvPr>
        </p:nvPicPr>
        <p:blipFill>
          <a:blip r:embed="rId2" cstate="print"/>
          <a:srcRect/>
          <a:stretch>
            <a:fillRect/>
          </a:stretch>
        </p:blipFill>
        <p:spPr bwMode="auto">
          <a:xfrm>
            <a:off x="251520" y="260648"/>
            <a:ext cx="8657040" cy="5703367"/>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err="1" smtClean="0"/>
              <a:t>Centrality</a:t>
            </a:r>
            <a:r>
              <a:rPr lang="pt-PT" dirty="0" smtClean="0"/>
              <a:t> </a:t>
            </a:r>
            <a:r>
              <a:rPr lang="pt-PT" dirty="0" err="1" smtClean="0"/>
              <a:t>by</a:t>
            </a:r>
            <a:r>
              <a:rPr lang="pt-PT" dirty="0" smtClean="0"/>
              <a:t> </a:t>
            </a:r>
            <a:r>
              <a:rPr lang="pt-PT" dirty="0" err="1" smtClean="0"/>
              <a:t>components</a:t>
            </a:r>
            <a:r>
              <a:rPr lang="pt-PT" dirty="0" smtClean="0"/>
              <a:t> in </a:t>
            </a:r>
            <a:r>
              <a:rPr lang="pt-PT" dirty="0" err="1" smtClean="0"/>
              <a:t>specific</a:t>
            </a:r>
            <a:r>
              <a:rPr lang="pt-PT" dirty="0" smtClean="0"/>
              <a:t> </a:t>
            </a:r>
            <a:r>
              <a:rPr lang="pt-PT" dirty="0" err="1" smtClean="0"/>
              <a:t>sectors</a:t>
            </a:r>
            <a:r>
              <a:rPr lang="pt-PT" dirty="0" smtClean="0"/>
              <a:t>-global </a:t>
            </a:r>
            <a:r>
              <a:rPr lang="pt-PT" dirty="0" err="1" smtClean="0"/>
              <a:t>evaluation</a:t>
            </a:r>
            <a:endParaRPr lang="pt-PT" dirty="0"/>
          </a:p>
        </p:txBody>
      </p:sp>
      <p:sp>
        <p:nvSpPr>
          <p:cNvPr id="3" name="Marcador de Posição de Conteúdo 2"/>
          <p:cNvSpPr>
            <a:spLocks noGrp="1"/>
          </p:cNvSpPr>
          <p:nvPr>
            <p:ph idx="1"/>
          </p:nvPr>
        </p:nvSpPr>
        <p:spPr/>
        <p:txBody>
          <a:bodyPr>
            <a:normAutofit fontScale="92500" lnSpcReduction="10000"/>
          </a:bodyPr>
          <a:lstStyle/>
          <a:p>
            <a:r>
              <a:rPr lang="en-US" dirty="0" smtClean="0"/>
              <a:t>In the privileged region for location of each sector,  results are in accordance with the inherent characteristics of these sectors. </a:t>
            </a:r>
          </a:p>
          <a:p>
            <a:endParaRPr lang="en-US" dirty="0" smtClean="0"/>
          </a:p>
          <a:p>
            <a:r>
              <a:rPr lang="en-US" dirty="0" smtClean="0"/>
              <a:t>Of course different results can be observed for the same sector on different regions since the </a:t>
            </a:r>
            <a:r>
              <a:rPr lang="en-US" dirty="0" err="1" smtClean="0"/>
              <a:t>sectoral</a:t>
            </a:r>
            <a:r>
              <a:rPr lang="en-US" dirty="0" smtClean="0"/>
              <a:t> level chosen for this analysis is very aggregated; it is possible that within the same sector there are products more sensitive than others to a specific type of location factors.</a:t>
            </a:r>
            <a:endParaRPr lang="pt-PT" dirty="0" smtClean="0"/>
          </a:p>
          <a:p>
            <a:endParaRPr lang="en-US" dirty="0" smtClean="0"/>
          </a:p>
          <a:p>
            <a:endParaRPr lang="pt-PT" dirty="0" smtClean="0"/>
          </a:p>
          <a:p>
            <a:endParaRPr lang="pt-P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err="1" smtClean="0"/>
              <a:t>The</a:t>
            </a:r>
            <a:r>
              <a:rPr lang="pt-PT" dirty="0" smtClean="0"/>
              <a:t> </a:t>
            </a:r>
            <a:r>
              <a:rPr lang="pt-PT" dirty="0" err="1" smtClean="0"/>
              <a:t>way</a:t>
            </a:r>
            <a:r>
              <a:rPr lang="pt-PT" dirty="0" smtClean="0"/>
              <a:t> </a:t>
            </a:r>
            <a:r>
              <a:rPr lang="pt-PT" dirty="0" err="1" smtClean="0"/>
              <a:t>forward</a:t>
            </a:r>
            <a:r>
              <a:rPr lang="pt-PT" dirty="0" smtClean="0"/>
              <a:t> to improve </a:t>
            </a:r>
            <a:r>
              <a:rPr lang="pt-PT" dirty="0" err="1" smtClean="0"/>
              <a:t>the</a:t>
            </a:r>
            <a:r>
              <a:rPr lang="pt-PT" dirty="0" smtClean="0"/>
              <a:t> </a:t>
            </a:r>
            <a:r>
              <a:rPr lang="pt-PT" dirty="0" err="1" smtClean="0"/>
              <a:t>index</a:t>
            </a:r>
            <a:endParaRPr lang="pt-PT" dirty="0"/>
          </a:p>
        </p:txBody>
      </p:sp>
      <p:sp>
        <p:nvSpPr>
          <p:cNvPr id="3" name="Marcador de Posição de Conteúdo 2"/>
          <p:cNvSpPr>
            <a:spLocks noGrp="1"/>
          </p:cNvSpPr>
          <p:nvPr>
            <p:ph idx="1"/>
          </p:nvPr>
        </p:nvSpPr>
        <p:spPr/>
        <p:txBody>
          <a:bodyPr>
            <a:normAutofit fontScale="77500" lnSpcReduction="20000"/>
          </a:bodyPr>
          <a:lstStyle/>
          <a:p>
            <a:r>
              <a:rPr lang="en-US" dirty="0" smtClean="0"/>
              <a:t>Even </a:t>
            </a:r>
            <a:r>
              <a:rPr lang="en-US" dirty="0"/>
              <a:t>the most sophisticated centrality indicators are at best surrogates for a vaguely perceived notion of “mass” of a region and “distance costs</a:t>
            </a:r>
            <a:r>
              <a:rPr lang="en-US" dirty="0" smtClean="0"/>
              <a:t>”. </a:t>
            </a:r>
            <a:r>
              <a:rPr lang="en-US" dirty="0">
                <a:solidFill>
                  <a:srgbClr val="7030A0"/>
                </a:solidFill>
              </a:rPr>
              <a:t>For instance, to the centrality level of a sector also contributes the absorptive capacity of the region where the sector locates, given for instance by support </a:t>
            </a:r>
            <a:r>
              <a:rPr lang="en-US" dirty="0" smtClean="0">
                <a:solidFill>
                  <a:srgbClr val="7030A0"/>
                </a:solidFill>
              </a:rPr>
              <a:t>infrastructures. </a:t>
            </a:r>
            <a:r>
              <a:rPr lang="en-US" dirty="0" smtClean="0"/>
              <a:t>It </a:t>
            </a:r>
            <a:r>
              <a:rPr lang="en-US" dirty="0"/>
              <a:t>may be that the way forward for this type of indicators lies in some more direct measurement of these </a:t>
            </a:r>
            <a:r>
              <a:rPr lang="en-US" dirty="0" smtClean="0"/>
              <a:t>effects .</a:t>
            </a:r>
          </a:p>
          <a:p>
            <a:endParaRPr lang="en-US" dirty="0" smtClean="0"/>
          </a:p>
          <a:p>
            <a:pPr>
              <a:buNone/>
            </a:pPr>
            <a:endParaRPr lang="en-US" dirty="0" smtClean="0"/>
          </a:p>
          <a:p>
            <a:r>
              <a:rPr lang="en-US" dirty="0" smtClean="0"/>
              <a:t>The additive formulation of our index may also be scrutinized.  </a:t>
            </a:r>
          </a:p>
          <a:p>
            <a:endParaRPr lang="pt-PT" dirty="0"/>
          </a:p>
          <a:p>
            <a:endParaRPr lang="pt-P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Centralidade económica </a:t>
            </a:r>
            <a:r>
              <a:rPr lang="pt-PT" dirty="0"/>
              <a:t>e </a:t>
            </a:r>
            <a:r>
              <a:rPr lang="pt-PT" dirty="0" smtClean="0"/>
              <a:t>g</a:t>
            </a:r>
            <a:r>
              <a:rPr lang="pt-PT" dirty="0" smtClean="0"/>
              <a:t>eográfica por países</a:t>
            </a:r>
            <a:endParaRPr lang="pt-PT" dirty="0"/>
          </a:p>
        </p:txBody>
      </p:sp>
      <p:sp>
        <p:nvSpPr>
          <p:cNvPr id="4" name="Marcador de Posição do Rodapé 3"/>
          <p:cNvSpPr>
            <a:spLocks noGrp="1"/>
          </p:cNvSpPr>
          <p:nvPr>
            <p:ph type="ftr" sz="quarter" idx="11"/>
          </p:nvPr>
        </p:nvSpPr>
        <p:spPr/>
        <p:txBody>
          <a:bodyPr/>
          <a:lstStyle/>
          <a:p>
            <a:r>
              <a:rPr lang="pt-PT" smtClean="0"/>
              <a:t>Métodos de Investigação em Economia Internacional</a:t>
            </a:r>
            <a:endParaRPr lang="pt-PT" dirty="0"/>
          </a:p>
        </p:txBody>
      </p:sp>
      <p:sp>
        <p:nvSpPr>
          <p:cNvPr id="5" name="Marcador de Posição do Número do Diapositivo 4"/>
          <p:cNvSpPr>
            <a:spLocks noGrp="1"/>
          </p:cNvSpPr>
          <p:nvPr>
            <p:ph type="sldNum" sz="quarter" idx="12"/>
          </p:nvPr>
        </p:nvSpPr>
        <p:spPr/>
        <p:txBody>
          <a:bodyPr/>
          <a:lstStyle/>
          <a:p>
            <a:fld id="{7EB0CABA-910C-4FFD-A7C0-B75B8F5D470C}" type="slidenum">
              <a:rPr lang="pt-PT" smtClean="0"/>
              <a:pPr/>
              <a:t>29</a:t>
            </a:fld>
            <a:endParaRPr lang="pt-PT" dirty="0"/>
          </a:p>
        </p:txBody>
      </p:sp>
      <mc:AlternateContent xmlns:mc="http://schemas.openxmlformats.org/markup-compatibility/2006">
        <mc:Choice xmlns:a14="http://schemas.microsoft.com/office/drawing/2010/main" xmlns="" Requires="a14">
          <p:graphicFrame>
            <p:nvGraphicFramePr>
              <p:cNvPr id="6" name="Tabela 5"/>
              <p:cNvGraphicFramePr>
                <a:graphicFrameLocks noGrp="1"/>
              </p:cNvGraphicFramePr>
              <p:nvPr>
                <p:extLst>
                  <p:ext uri="{D42A27DB-BD31-4B8C-83A1-F6EECF244321}">
                    <p14:modId xmlns:p14="http://schemas.microsoft.com/office/powerpoint/2010/main" val="990330602"/>
                  </p:ext>
                </p:extLst>
              </p:nvPr>
            </p:nvGraphicFramePr>
            <p:xfrm>
              <a:off x="35496" y="2333824"/>
              <a:ext cx="9036497" cy="3114762"/>
            </p:xfrm>
            <a:graphic>
              <a:graphicData uri="http://schemas.openxmlformats.org/drawingml/2006/table">
                <a:tbl>
                  <a:tblPr firstRow="1" firstCol="1" bandRow="1">
                    <a:tableStyleId>{68D230F3-CF80-4859-8CE7-A43EE81993B5}</a:tableStyleId>
                  </a:tblPr>
                  <a:tblGrid>
                    <a:gridCol w="630748"/>
                    <a:gridCol w="1471142"/>
                    <a:gridCol w="686774"/>
                    <a:gridCol w="786175"/>
                    <a:gridCol w="845816"/>
                    <a:gridCol w="910879"/>
                    <a:gridCol w="910879"/>
                    <a:gridCol w="1041004"/>
                    <a:gridCol w="845816"/>
                    <a:gridCol w="907264"/>
                  </a:tblGrid>
                  <a:tr h="380706">
                    <a:tc>
                      <a:txBody>
                        <a:bodyPr/>
                        <a:lstStyle/>
                        <a:p>
                          <a:pPr algn="ctr">
                            <a:lnSpc>
                              <a:spcPct val="115000"/>
                            </a:lnSpc>
                            <a:spcAft>
                              <a:spcPts val="0"/>
                            </a:spcAft>
                          </a:pPr>
                          <a:r>
                            <a:rPr lang="en-US" sz="1300" dirty="0">
                              <a:effectLst/>
                              <a:latin typeface="Calibri" pitchFamily="34" charset="0"/>
                            </a:rPr>
                            <a:t>Rank</a:t>
                          </a:r>
                          <a:endParaRPr lang="pt-PT" sz="1300" dirty="0">
                            <a:effectLst/>
                            <a:latin typeface="Calibri" pitchFamily="34" charset="0"/>
                            <a:ea typeface="Calibri"/>
                            <a:cs typeface="Times New Roman"/>
                          </a:endParaRPr>
                        </a:p>
                      </a:txBody>
                      <a:tcPr marL="68580" marR="68580" marT="0" marB="0" anchor="ctr"/>
                    </a:tc>
                    <a:tc>
                      <a:txBody>
                        <a:bodyPr/>
                        <a:lstStyle/>
                        <a:p>
                          <a:pPr>
                            <a:lnSpc>
                              <a:spcPct val="115000"/>
                            </a:lnSpc>
                            <a:spcAft>
                              <a:spcPts val="0"/>
                            </a:spcAft>
                          </a:pPr>
                          <a:r>
                            <a:rPr lang="en-US" sz="1300">
                              <a:effectLst/>
                              <a:latin typeface="Calibri" pitchFamily="34" charset="0"/>
                            </a:rPr>
                            <a:t>Country</a:t>
                          </a:r>
                          <a:endParaRPr lang="pt-PT" sz="1300">
                            <a:effectLst/>
                            <a:latin typeface="Calibri" pitchFamily="34" charset="0"/>
                            <a:ea typeface="Calibri"/>
                            <a:cs typeface="Times New Roman"/>
                          </a:endParaRPr>
                        </a:p>
                      </a:txBody>
                      <a:tcPr marL="68580" marR="68580" marT="0" marB="0" anchor="ctr"/>
                    </a:tc>
                    <a:tc>
                      <a:txBody>
                        <a:bodyPr/>
                        <a:lstStyle/>
                        <a:p>
                          <a:pPr algn="ctr">
                            <a:lnSpc>
                              <a:spcPct val="115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pt-PT" sz="1300" i="1">
                                        <a:effectLst/>
                                        <a:latin typeface="Cambria Math"/>
                                      </a:rPr>
                                    </m:ctrlPr>
                                  </m:sSubPr>
                                  <m:e>
                                    <m:r>
                                      <a:rPr lang="pt-PT" sz="1300">
                                        <a:effectLst/>
                                        <a:latin typeface="Cambria Math"/>
                                      </a:rPr>
                                      <m:t>𝐶</m:t>
                                    </m:r>
                                  </m:e>
                                  <m:sub>
                                    <m:r>
                                      <a:rPr lang="pt-PT" sz="1300">
                                        <a:effectLst/>
                                        <a:latin typeface="Cambria Math"/>
                                      </a:rPr>
                                      <m:t>𝑖</m:t>
                                    </m:r>
                                  </m:sub>
                                </m:sSub>
                              </m:oMath>
                            </m:oMathPara>
                          </a14:m>
                          <a:endParaRPr lang="pt-PT" sz="1300">
                            <a:effectLst/>
                            <a:latin typeface="Calibri" pitchFamily="34" charset="0"/>
                            <a:ea typeface="Calibri"/>
                            <a:cs typeface="Times New Roman"/>
                          </a:endParaRPr>
                        </a:p>
                      </a:txBody>
                      <a:tcPr marL="68580" marR="68580" marT="0" marB="0"/>
                    </a:tc>
                    <a:tc>
                      <a:txBody>
                        <a:bodyPr/>
                        <a:lstStyle/>
                        <a:p>
                          <a:pPr algn="ctr">
                            <a:lnSpc>
                              <a:spcPct val="115000"/>
                            </a:lnSpc>
                            <a:spcBef>
                              <a:spcPts val="600"/>
                            </a:spcBef>
                            <a:spcAft>
                              <a:spcPts val="0"/>
                            </a:spcAft>
                          </a:pPr>
                          <a14:m>
                            <m:oMath xmlns:m="http://schemas.openxmlformats.org/officeDocument/2006/math">
                              <m:f>
                                <m:fPr>
                                  <m:ctrlPr>
                                    <a:rPr lang="pt-PT" sz="1300" i="1">
                                      <a:effectLst/>
                                      <a:latin typeface="Cambria Math"/>
                                    </a:rPr>
                                  </m:ctrlPr>
                                </m:fPr>
                                <m:num>
                                  <m:sSub>
                                    <m:sSubPr>
                                      <m:ctrlPr>
                                        <a:rPr lang="pt-PT" sz="1300" i="1">
                                          <a:effectLst/>
                                          <a:latin typeface="Cambria Math"/>
                                        </a:rPr>
                                      </m:ctrlPr>
                                    </m:sSubPr>
                                    <m:e>
                                      <m:r>
                                        <a:rPr lang="pt-PT" sz="1300">
                                          <a:effectLst/>
                                          <a:latin typeface="Cambria Math"/>
                                        </a:rPr>
                                        <m:t>𝐶</m:t>
                                      </m:r>
                                    </m:e>
                                    <m:sub>
                                      <m:r>
                                        <a:rPr lang="pt-PT" sz="1300">
                                          <a:effectLst/>
                                          <a:latin typeface="Cambria Math"/>
                                        </a:rPr>
                                        <m:t>𝑖</m:t>
                                      </m:r>
                                    </m:sub>
                                  </m:sSub>
                                </m:num>
                                <m:den>
                                  <m:r>
                                    <a:rPr lang="pt-PT" sz="1300">
                                      <a:effectLst/>
                                      <a:latin typeface="Cambria Math"/>
                                    </a:rPr>
                                    <m:t>𝑚𝑎𝑥</m:t>
                                  </m:r>
                                  <m:r>
                                    <a:rPr lang="en-US" sz="1300">
                                      <a:effectLst/>
                                      <a:latin typeface="Cambria Math"/>
                                    </a:rPr>
                                    <m:t>(</m:t>
                                  </m:r>
                                  <m:sSub>
                                    <m:sSubPr>
                                      <m:ctrlPr>
                                        <a:rPr lang="pt-PT" sz="1300" i="1">
                                          <a:effectLst/>
                                          <a:latin typeface="Cambria Math"/>
                                        </a:rPr>
                                      </m:ctrlPr>
                                    </m:sSubPr>
                                    <m:e>
                                      <m:r>
                                        <a:rPr lang="pt-PT" sz="1300">
                                          <a:effectLst/>
                                          <a:latin typeface="Cambria Math"/>
                                        </a:rPr>
                                        <m:t>𝐶</m:t>
                                      </m:r>
                                    </m:e>
                                    <m:sub>
                                      <m:r>
                                        <a:rPr lang="pt-PT" sz="1300">
                                          <a:effectLst/>
                                          <a:latin typeface="Cambria Math"/>
                                        </a:rPr>
                                        <m:t>𝑖</m:t>
                                      </m:r>
                                    </m:sub>
                                  </m:sSub>
                                  <m:r>
                                    <a:rPr lang="en-US" sz="1300">
                                      <a:effectLst/>
                                      <a:latin typeface="Cambria Math"/>
                                    </a:rPr>
                                    <m:t>)</m:t>
                                  </m:r>
                                </m:den>
                              </m:f>
                            </m:oMath>
                          </a14:m>
                          <a:r>
                            <a:rPr lang="pt-PT" sz="1300">
                              <a:effectLst/>
                              <a:latin typeface="Calibri" pitchFamily="34" charset="0"/>
                            </a:rPr>
                            <a:t> </a:t>
                          </a:r>
                          <a:endParaRPr lang="pt-PT" sz="1300">
                            <a:effectLst/>
                            <a:latin typeface="Calibri" pitchFamily="34" charset="0"/>
                            <a:ea typeface="Calibri"/>
                            <a:cs typeface="Times New Roman"/>
                          </a:endParaRPr>
                        </a:p>
                      </a:txBody>
                      <a:tcPr marL="68580" marR="68580" marT="0" marB="0"/>
                    </a:tc>
                    <a:tc>
                      <a:txBody>
                        <a:bodyPr/>
                        <a:lstStyle/>
                        <a:p>
                          <a:pPr algn="ctr">
                            <a:lnSpc>
                              <a:spcPct val="115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pt-PT" sz="1300" i="1">
                                        <a:effectLst/>
                                        <a:latin typeface="Cambria Math"/>
                                      </a:rPr>
                                    </m:ctrlPr>
                                  </m:sSubPr>
                                  <m:e>
                                    <m:r>
                                      <a:rPr lang="en-US" sz="1300">
                                        <a:effectLst/>
                                        <a:latin typeface="Cambria Math"/>
                                      </a:rPr>
                                      <m:t>(</m:t>
                                    </m:r>
                                    <m:r>
                                      <m:rPr>
                                        <m:sty m:val="p"/>
                                      </m:rPr>
                                      <a:rPr lang="en-US" sz="1300">
                                        <a:effectLst/>
                                        <a:latin typeface="Cambria Math"/>
                                      </a:rPr>
                                      <m:t>C</m:t>
                                    </m:r>
                                    <m:r>
                                      <a:rPr lang="en-US" sz="1300">
                                        <a:effectLst/>
                                        <a:latin typeface="Cambria Math"/>
                                      </a:rPr>
                                      <m:t>1)</m:t>
                                    </m:r>
                                  </m:e>
                                  <m:sub>
                                    <m:r>
                                      <a:rPr lang="pt-PT" sz="1300">
                                        <a:effectLst/>
                                        <a:latin typeface="Cambria Math"/>
                                      </a:rPr>
                                      <m:t>𝑖</m:t>
                                    </m:r>
                                  </m:sub>
                                </m:sSub>
                              </m:oMath>
                            </m:oMathPara>
                          </a14:m>
                          <a:endParaRPr lang="pt-PT" sz="1300">
                            <a:effectLst/>
                            <a:latin typeface="Calibri" pitchFamily="34" charset="0"/>
                            <a:ea typeface="Calibri"/>
                            <a:cs typeface="Times New Roman"/>
                          </a:endParaRPr>
                        </a:p>
                      </a:txBody>
                      <a:tcPr marL="68580" marR="68580" marT="0" marB="0"/>
                    </a:tc>
                    <a:tc>
                      <a:txBody>
                        <a:bodyPr/>
                        <a:lstStyle/>
                        <a:p>
                          <a:pPr algn="ctr">
                            <a:lnSpc>
                              <a:spcPct val="115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pt-PT" sz="1300" i="1">
                                        <a:effectLst/>
                                        <a:latin typeface="Cambria Math"/>
                                      </a:rPr>
                                    </m:ctrlPr>
                                  </m:sSubPr>
                                  <m:e>
                                    <m:r>
                                      <a:rPr lang="pt-PT" sz="1300">
                                        <a:effectLst/>
                                        <a:latin typeface="Cambria Math"/>
                                      </a:rPr>
                                      <m:t>(</m:t>
                                    </m:r>
                                    <m:r>
                                      <m:rPr>
                                        <m:sty m:val="p"/>
                                      </m:rPr>
                                      <a:rPr lang="pt-PT" sz="1300">
                                        <a:effectLst/>
                                        <a:latin typeface="Cambria Math"/>
                                      </a:rPr>
                                      <m:t>C</m:t>
                                    </m:r>
                                    <m:r>
                                      <a:rPr lang="pt-PT" sz="1300">
                                        <a:effectLst/>
                                        <a:latin typeface="Cambria Math"/>
                                      </a:rPr>
                                      <m:t>2)</m:t>
                                    </m:r>
                                  </m:e>
                                  <m:sub>
                                    <m:r>
                                      <a:rPr lang="pt-PT" sz="1300">
                                        <a:effectLst/>
                                        <a:latin typeface="Cambria Math"/>
                                      </a:rPr>
                                      <m:t>𝑖</m:t>
                                    </m:r>
                                  </m:sub>
                                </m:sSub>
                              </m:oMath>
                            </m:oMathPara>
                          </a14:m>
                          <a:endParaRPr lang="pt-PT" sz="1300">
                            <a:effectLst/>
                            <a:latin typeface="Calibri" pitchFamily="34" charset="0"/>
                            <a:ea typeface="Calibri"/>
                            <a:cs typeface="Times New Roman"/>
                          </a:endParaRPr>
                        </a:p>
                      </a:txBody>
                      <a:tcPr marL="68580" marR="68580" marT="0" marB="0"/>
                    </a:tc>
                    <a:tc>
                      <a:txBody>
                        <a:bodyPr/>
                        <a:lstStyle/>
                        <a:p>
                          <a:pPr algn="ctr">
                            <a:lnSpc>
                              <a:spcPct val="115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pt-PT" sz="1300" i="1">
                                        <a:effectLst/>
                                        <a:latin typeface="Cambria Math"/>
                                      </a:rPr>
                                    </m:ctrlPr>
                                  </m:sSubPr>
                                  <m:e>
                                    <m:r>
                                      <a:rPr lang="pt-PT" sz="1300">
                                        <a:effectLst/>
                                        <a:latin typeface="Cambria Math"/>
                                      </a:rPr>
                                      <m:t>(</m:t>
                                    </m:r>
                                    <m:r>
                                      <m:rPr>
                                        <m:sty m:val="p"/>
                                      </m:rPr>
                                      <a:rPr lang="pt-PT" sz="1300">
                                        <a:effectLst/>
                                        <a:latin typeface="Cambria Math"/>
                                      </a:rPr>
                                      <m:t>C</m:t>
                                    </m:r>
                                    <m:r>
                                      <a:rPr lang="pt-PT" sz="1300">
                                        <a:effectLst/>
                                        <a:latin typeface="Cambria Math"/>
                                      </a:rPr>
                                      <m:t>2.1)</m:t>
                                    </m:r>
                                  </m:e>
                                  <m:sub>
                                    <m:r>
                                      <a:rPr lang="pt-PT" sz="1300">
                                        <a:effectLst/>
                                        <a:latin typeface="Cambria Math"/>
                                      </a:rPr>
                                      <m:t>𝑖</m:t>
                                    </m:r>
                                  </m:sub>
                                </m:sSub>
                              </m:oMath>
                            </m:oMathPara>
                          </a14:m>
                          <a:endParaRPr lang="pt-PT" sz="1300">
                            <a:effectLst/>
                            <a:latin typeface="Calibri" pitchFamily="34" charset="0"/>
                            <a:ea typeface="Calibri"/>
                            <a:cs typeface="Times New Roman"/>
                          </a:endParaRPr>
                        </a:p>
                      </a:txBody>
                      <a:tcPr marL="68580" marR="68580" marT="0" marB="0"/>
                    </a:tc>
                    <a:tc>
                      <a:txBody>
                        <a:bodyPr/>
                        <a:lstStyle/>
                        <a:p>
                          <a:pPr algn="ctr">
                            <a:lnSpc>
                              <a:spcPct val="115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pt-PT" sz="1300" i="1">
                                        <a:effectLst/>
                                        <a:latin typeface="Cambria Math"/>
                                      </a:rPr>
                                    </m:ctrlPr>
                                  </m:sSubPr>
                                  <m:e>
                                    <m:r>
                                      <a:rPr lang="pt-PT" sz="1300">
                                        <a:effectLst/>
                                        <a:latin typeface="Cambria Math"/>
                                      </a:rPr>
                                      <m:t>(</m:t>
                                    </m:r>
                                    <m:r>
                                      <m:rPr>
                                        <m:sty m:val="p"/>
                                      </m:rPr>
                                      <a:rPr lang="pt-PT" sz="1300">
                                        <a:effectLst/>
                                        <a:latin typeface="Cambria Math"/>
                                      </a:rPr>
                                      <m:t>C</m:t>
                                    </m:r>
                                    <m:r>
                                      <a:rPr lang="pt-PT" sz="1300">
                                        <a:effectLst/>
                                        <a:latin typeface="Cambria Math"/>
                                      </a:rPr>
                                      <m:t>2.2)</m:t>
                                    </m:r>
                                  </m:e>
                                  <m:sub>
                                    <m:r>
                                      <a:rPr lang="pt-PT" sz="1300">
                                        <a:effectLst/>
                                        <a:latin typeface="Cambria Math"/>
                                      </a:rPr>
                                      <m:t>𝑖</m:t>
                                    </m:r>
                                  </m:sub>
                                </m:sSub>
                              </m:oMath>
                            </m:oMathPara>
                          </a14:m>
                          <a:endParaRPr lang="pt-PT" sz="1300">
                            <a:effectLst/>
                            <a:latin typeface="Calibri" pitchFamily="34" charset="0"/>
                            <a:ea typeface="Calibri"/>
                            <a:cs typeface="Times New Roman"/>
                          </a:endParaRPr>
                        </a:p>
                      </a:txBody>
                      <a:tcPr marL="68580" marR="68580" marT="0" marB="0"/>
                    </a:tc>
                    <a:tc>
                      <a:txBody>
                        <a:bodyPr/>
                        <a:lstStyle/>
                        <a:p>
                          <a:pPr algn="ctr">
                            <a:lnSpc>
                              <a:spcPct val="115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pt-PT" sz="1300" i="1">
                                        <a:effectLst/>
                                        <a:latin typeface="Cambria Math"/>
                                      </a:rPr>
                                    </m:ctrlPr>
                                  </m:sSubPr>
                                  <m:e>
                                    <m:r>
                                      <a:rPr lang="pt-PT" sz="1300">
                                        <a:effectLst/>
                                        <a:latin typeface="Cambria Math"/>
                                      </a:rPr>
                                      <m:t>(</m:t>
                                    </m:r>
                                    <m:r>
                                      <m:rPr>
                                        <m:sty m:val="p"/>
                                      </m:rPr>
                                      <a:rPr lang="pt-PT" sz="1300">
                                        <a:effectLst/>
                                        <a:latin typeface="Cambria Math"/>
                                      </a:rPr>
                                      <m:t>C</m:t>
                                    </m:r>
                                    <m:r>
                                      <a:rPr lang="pt-PT" sz="1300">
                                        <a:effectLst/>
                                        <a:latin typeface="Cambria Math"/>
                                      </a:rPr>
                                      <m:t>3)</m:t>
                                    </m:r>
                                  </m:e>
                                  <m:sub>
                                    <m:r>
                                      <a:rPr lang="pt-PT" sz="1300">
                                        <a:effectLst/>
                                        <a:latin typeface="Cambria Math"/>
                                      </a:rPr>
                                      <m:t>𝑖</m:t>
                                    </m:r>
                                  </m:sub>
                                </m:sSub>
                              </m:oMath>
                            </m:oMathPara>
                          </a14:m>
                          <a:endParaRPr lang="pt-PT" sz="1300" dirty="0">
                            <a:effectLst/>
                            <a:latin typeface="Calibri" pitchFamily="34" charset="0"/>
                            <a:ea typeface="Calibri"/>
                            <a:cs typeface="Times New Roman"/>
                          </a:endParaRPr>
                        </a:p>
                      </a:txBody>
                      <a:tcPr marL="68580" marR="68580" marT="0" marB="0"/>
                    </a:tc>
                    <a:tc>
                      <a:txBody>
                        <a:bodyPr/>
                        <a:lstStyle/>
                        <a:p>
                          <a:pPr algn="ctr">
                            <a:lnSpc>
                              <a:spcPct val="115000"/>
                            </a:lnSpc>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pt-PT" sz="1300" i="1">
                                        <a:effectLst/>
                                        <a:latin typeface="Cambria Math"/>
                                      </a:rPr>
                                    </m:ctrlPr>
                                  </m:sSubPr>
                                  <m:e>
                                    <m:r>
                                      <a:rPr lang="pt-PT" sz="1300">
                                        <a:effectLst/>
                                        <a:latin typeface="Cambria Math"/>
                                      </a:rPr>
                                      <m:t>(</m:t>
                                    </m:r>
                                    <m:r>
                                      <m:rPr>
                                        <m:sty m:val="p"/>
                                      </m:rPr>
                                      <a:rPr lang="pt-PT" sz="1300">
                                        <a:effectLst/>
                                        <a:latin typeface="Cambria Math"/>
                                      </a:rPr>
                                      <m:t>C</m:t>
                                    </m:r>
                                    <m:r>
                                      <a:rPr lang="pt-PT" sz="1300">
                                        <a:effectLst/>
                                        <a:latin typeface="Cambria Math"/>
                                      </a:rPr>
                                      <m:t>4)</m:t>
                                    </m:r>
                                  </m:e>
                                  <m:sub>
                                    <m:r>
                                      <a:rPr lang="pt-PT" sz="1300">
                                        <a:effectLst/>
                                        <a:latin typeface="Cambria Math"/>
                                      </a:rPr>
                                      <m:t>𝑖</m:t>
                                    </m:r>
                                  </m:sub>
                                </m:sSub>
                              </m:oMath>
                            </m:oMathPara>
                          </a14:m>
                          <a:endParaRPr lang="pt-PT" sz="1300">
                            <a:effectLst/>
                            <a:latin typeface="Calibri" pitchFamily="34" charset="0"/>
                            <a:ea typeface="Calibri"/>
                            <a:cs typeface="Times New Roman"/>
                          </a:endParaRPr>
                        </a:p>
                      </a:txBody>
                      <a:tcPr marL="68580" marR="68580" marT="0" marB="0"/>
                    </a:tc>
                  </a:tr>
                  <a:tr h="185154">
                    <a:tc>
                      <a:txBody>
                        <a:bodyPr/>
                        <a:lstStyle/>
                        <a:p>
                          <a:pPr algn="ctr">
                            <a:lnSpc>
                              <a:spcPct val="115000"/>
                            </a:lnSpc>
                            <a:spcAft>
                              <a:spcPts val="0"/>
                            </a:spcAft>
                          </a:pPr>
                          <a:r>
                            <a:rPr lang="pt-PT" sz="1300" dirty="0">
                              <a:effectLst/>
                              <a:latin typeface="Calibri" pitchFamily="34" charset="0"/>
                            </a:rPr>
                            <a:t>1</a:t>
                          </a:r>
                          <a:endParaRPr lang="pt-PT" sz="1300" dirty="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dirty="0" err="1">
                              <a:effectLst/>
                              <a:latin typeface="Calibri" pitchFamily="34" charset="0"/>
                            </a:rPr>
                            <a:t>Belgium</a:t>
                          </a:r>
                          <a:endParaRPr lang="pt-PT" sz="1300" dirty="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0.00091</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1.000</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0.000085</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0.000018</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0.000006</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3.096168</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0.000413</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0.000394</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r>
                  <a:tr h="185154">
                    <a:tc>
                      <a:txBody>
                        <a:bodyPr/>
                        <a:lstStyle/>
                        <a:p>
                          <a:pPr algn="ctr">
                            <a:lnSpc>
                              <a:spcPct val="115000"/>
                            </a:lnSpc>
                            <a:spcAft>
                              <a:spcPts val="0"/>
                            </a:spcAft>
                          </a:pPr>
                          <a:r>
                            <a:rPr lang="pt-PT" sz="1300">
                              <a:effectLst/>
                              <a:latin typeface="Calibri" pitchFamily="34" charset="0"/>
                            </a:rPr>
                            <a:t>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dirty="0" err="1">
                              <a:effectLst/>
                              <a:latin typeface="Calibri" pitchFamily="34" charset="0"/>
                            </a:rPr>
                            <a:t>Netherlands</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0.00089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0.978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0.000076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0.000070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0.000026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2.753691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0.000392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0.000353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85154">
                    <a:tc>
                      <a:txBody>
                        <a:bodyPr/>
                        <a:lstStyle/>
                        <a:p>
                          <a:pPr algn="ctr">
                            <a:lnSpc>
                              <a:spcPct val="115000"/>
                            </a:lnSpc>
                            <a:spcAft>
                              <a:spcPts val="0"/>
                            </a:spcAft>
                          </a:pPr>
                          <a:r>
                            <a:rPr lang="pt-PT" sz="1300">
                              <a:effectLst/>
                              <a:latin typeface="Calibri" pitchFamily="34" charset="0"/>
                            </a:rPr>
                            <a:t>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Luxembourg</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0.00080</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0.878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0.000306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-0.000262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-0.000024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11.079399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0.000407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0.000348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185154">
                    <a:tc>
                      <a:txBody>
                        <a:bodyPr/>
                        <a:lstStyle/>
                        <a:p>
                          <a:pPr algn="ctr">
                            <a:lnSpc>
                              <a:spcPct val="115000"/>
                            </a:lnSpc>
                            <a:spcAft>
                              <a:spcPts val="0"/>
                            </a:spcAft>
                          </a:pPr>
                          <a:r>
                            <a:rPr lang="pt-PT" sz="1300">
                              <a:effectLst/>
                              <a:latin typeface="Calibri" pitchFamily="34" charset="0"/>
                            </a:rPr>
                            <a:t>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Germany</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0.00072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0.793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0.000026</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0.000195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0.000206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0.942538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0.000409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0.000093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85154">
                    <a:tc>
                      <a:txBody>
                        <a:bodyPr/>
                        <a:lstStyle/>
                        <a:p>
                          <a:pPr algn="ctr">
                            <a:lnSpc>
                              <a:spcPct val="115000"/>
                            </a:lnSpc>
                            <a:spcAft>
                              <a:spcPts val="0"/>
                            </a:spcAft>
                          </a:pPr>
                          <a:r>
                            <a:rPr lang="pt-PT" sz="1300">
                              <a:effectLst/>
                              <a:latin typeface="Calibri" pitchFamily="34" charset="0"/>
                            </a:rPr>
                            <a:t>5</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UK</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0.00067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0.737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0.000031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0.000160</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0.000140</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1.140349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0.000330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0.000150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185154">
                    <a:tc>
                      <a:txBody>
                        <a:bodyPr/>
                        <a:lstStyle/>
                        <a:p>
                          <a:pPr algn="ctr">
                            <a:lnSpc>
                              <a:spcPct val="115000"/>
                            </a:lnSpc>
                            <a:spcAft>
                              <a:spcPts val="0"/>
                            </a:spcAft>
                          </a:pPr>
                          <a:r>
                            <a:rPr lang="pt-PT" sz="1300">
                              <a:effectLst/>
                              <a:latin typeface="Calibri" pitchFamily="34" charset="0"/>
                            </a:rPr>
                            <a:t>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France</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0.00064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0.702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0.000021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0.000116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0.000152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0.761774</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0.000358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0.000145</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85154">
                    <a:tc>
                      <a:txBody>
                        <a:bodyPr/>
                        <a:lstStyle/>
                        <a:p>
                          <a:pPr algn="ctr">
                            <a:lnSpc>
                              <a:spcPct val="115000"/>
                            </a:lnSpc>
                            <a:spcAft>
                              <a:spcPts val="0"/>
                            </a:spcAft>
                          </a:pPr>
                          <a:r>
                            <a:rPr lang="pt-PT" sz="1300">
                              <a:effectLst/>
                              <a:latin typeface="Calibri" pitchFamily="34" charset="0"/>
                            </a:rPr>
                            <a:t>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Switzerland</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0.00062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0.681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0.000077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0.000044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0.000016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2.772799</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0.000367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0.000132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185154">
                    <a:tc>
                      <a:txBody>
                        <a:bodyPr/>
                        <a:lstStyle/>
                        <a:p>
                          <a:pPr algn="ctr">
                            <a:lnSpc>
                              <a:spcPct val="115000"/>
                            </a:lnSpc>
                            <a:spcAft>
                              <a:spcPts val="0"/>
                            </a:spcAft>
                          </a:pPr>
                          <a:r>
                            <a:rPr lang="pt-PT" sz="1300">
                              <a:effectLst/>
                              <a:latin typeface="Calibri" pitchFamily="34" charset="0"/>
                            </a:rPr>
                            <a:t>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Macau</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0.00059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0.650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0.003110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-0.002772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-0.000025</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112.683509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0.000245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0.000008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85154">
                    <a:tc>
                      <a:txBody>
                        <a:bodyPr/>
                        <a:lstStyle/>
                        <a:p>
                          <a:pPr algn="ctr">
                            <a:lnSpc>
                              <a:spcPct val="115000"/>
                            </a:lnSpc>
                            <a:spcAft>
                              <a:spcPts val="0"/>
                            </a:spcAft>
                          </a:pPr>
                          <a:r>
                            <a:rPr lang="pt-PT" sz="1300">
                              <a:effectLst/>
                              <a:latin typeface="Calibri" pitchFamily="34" charset="0"/>
                            </a:rPr>
                            <a:t>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Singapore</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0.00057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0.627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0.000612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-0.000193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-0.000009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22.167367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0.000159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-0.000007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185154">
                    <a:tc>
                      <a:txBody>
                        <a:bodyPr/>
                        <a:lstStyle/>
                        <a:p>
                          <a:pPr algn="ctr">
                            <a:lnSpc>
                              <a:spcPct val="115000"/>
                            </a:lnSpc>
                            <a:spcAft>
                              <a:spcPts val="0"/>
                            </a:spcAft>
                          </a:pPr>
                          <a:r>
                            <a:rPr lang="pt-PT" sz="1300" dirty="0">
                              <a:effectLst/>
                              <a:latin typeface="Calibri" pitchFamily="34" charset="0"/>
                            </a:rPr>
                            <a:t>10</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dirty="0">
                              <a:effectLst/>
                              <a:latin typeface="Calibri" pitchFamily="34" charset="0"/>
                            </a:rPr>
                            <a:t>Canada</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0.00054</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0.588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0.000005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0.000017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0.000098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0.178381</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0.000145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0.000368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185154">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185154">
                    <a:tc>
                      <a:txBody>
                        <a:bodyPr/>
                        <a:lstStyle/>
                        <a:p>
                          <a:pPr algn="ctr">
                            <a:lnSpc>
                              <a:spcPct val="115000"/>
                            </a:lnSpc>
                            <a:spcAft>
                              <a:spcPts val="0"/>
                            </a:spcAft>
                          </a:pPr>
                          <a:r>
                            <a:rPr lang="pt-PT" sz="1300">
                              <a:effectLst/>
                              <a:latin typeface="Calibri" pitchFamily="34" charset="0"/>
                            </a:rPr>
                            <a:t>42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nSpc>
                              <a:spcPct val="115000"/>
                            </a:lnSpc>
                            <a:spcAft>
                              <a:spcPts val="0"/>
                            </a:spcAft>
                          </a:pPr>
                          <a:r>
                            <a:rPr lang="pt-PT" sz="1300">
                              <a:effectLst/>
                              <a:latin typeface="Calibri" pitchFamily="34" charset="0"/>
                            </a:rPr>
                            <a:t>Portugal</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dirty="0">
                              <a:effectLst/>
                              <a:latin typeface="Calibri" pitchFamily="34" charset="0"/>
                            </a:rPr>
                            <a:t>0.00031</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0.338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0.000051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-0.000024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-0.000013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1.853618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0.000243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dirty="0">
                              <a:effectLst/>
                              <a:latin typeface="Calibri" pitchFamily="34" charset="0"/>
                            </a:rPr>
                            <a:t>0.000037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r>
                </a:tbl>
              </a:graphicData>
            </a:graphic>
          </p:graphicFrame>
        </mc:Choice>
        <mc:Fallback>
          <p:graphicFrame>
            <p:nvGraphicFramePr>
              <p:cNvPr id="6" name="Tabela 5"/>
              <p:cNvGraphicFramePr>
                <a:graphicFrameLocks noGrp="1"/>
              </p:cNvGraphicFramePr>
              <p:nvPr>
                <p:extLst>
                  <p:ext uri="{D42A27DB-BD31-4B8C-83A1-F6EECF244321}">
                    <p14:modId xmlns:p14="http://schemas.microsoft.com/office/powerpoint/2010/main" xmlns="" xmlns:a14="http://schemas.microsoft.com/office/drawing/2010/main" val="990330602"/>
                  </p:ext>
                </p:extLst>
              </p:nvPr>
            </p:nvGraphicFramePr>
            <p:xfrm>
              <a:off x="35496" y="2333824"/>
              <a:ext cx="9036497" cy="3114762"/>
            </p:xfrm>
            <a:graphic>
              <a:graphicData uri="http://schemas.openxmlformats.org/drawingml/2006/table">
                <a:tbl>
                  <a:tblPr firstRow="1" firstCol="1" bandRow="1">
                    <a:tableStyleId>{68D230F3-CF80-4859-8CE7-A43EE81993B5}</a:tableStyleId>
                  </a:tblPr>
                  <a:tblGrid>
                    <a:gridCol w="630748"/>
                    <a:gridCol w="1471142"/>
                    <a:gridCol w="686774"/>
                    <a:gridCol w="786175"/>
                    <a:gridCol w="845816"/>
                    <a:gridCol w="910879"/>
                    <a:gridCol w="910879"/>
                    <a:gridCol w="1041004"/>
                    <a:gridCol w="845816"/>
                    <a:gridCol w="907264"/>
                  </a:tblGrid>
                  <a:tr h="380706">
                    <a:tc>
                      <a:txBody>
                        <a:bodyPr/>
                        <a:lstStyle/>
                        <a:p>
                          <a:pPr algn="ctr">
                            <a:lnSpc>
                              <a:spcPct val="115000"/>
                            </a:lnSpc>
                            <a:spcAft>
                              <a:spcPts val="0"/>
                            </a:spcAft>
                          </a:pPr>
                          <a:r>
                            <a:rPr lang="en-US" sz="1300" dirty="0">
                              <a:effectLst/>
                              <a:latin typeface="Calibri" pitchFamily="34" charset="0"/>
                            </a:rPr>
                            <a:t>Rank</a:t>
                          </a:r>
                          <a:endParaRPr lang="pt-PT" sz="1300" dirty="0">
                            <a:effectLst/>
                            <a:latin typeface="Calibri" pitchFamily="34" charset="0"/>
                            <a:ea typeface="Calibri"/>
                            <a:cs typeface="Times New Roman"/>
                          </a:endParaRPr>
                        </a:p>
                      </a:txBody>
                      <a:tcPr marL="68580" marR="68580" marT="0" marB="0" anchor="ctr"/>
                    </a:tc>
                    <a:tc>
                      <a:txBody>
                        <a:bodyPr/>
                        <a:lstStyle/>
                        <a:p>
                          <a:pPr>
                            <a:lnSpc>
                              <a:spcPct val="115000"/>
                            </a:lnSpc>
                            <a:spcAft>
                              <a:spcPts val="0"/>
                            </a:spcAft>
                          </a:pPr>
                          <a:r>
                            <a:rPr lang="en-US" sz="1300">
                              <a:effectLst/>
                              <a:latin typeface="Calibri" pitchFamily="34" charset="0"/>
                            </a:rPr>
                            <a:t>Country</a:t>
                          </a:r>
                          <a:endParaRPr lang="pt-PT" sz="1300">
                            <a:effectLst/>
                            <a:latin typeface="Calibri" pitchFamily="34" charset="0"/>
                            <a:ea typeface="Calibri"/>
                            <a:cs typeface="Times New Roman"/>
                          </a:endParaRPr>
                        </a:p>
                      </a:txBody>
                      <a:tcPr marL="68580" marR="68580" marT="0" marB="0" anchor="ctr"/>
                    </a:tc>
                    <a:tc>
                      <a:txBody>
                        <a:bodyPr/>
                        <a:lstStyle/>
                        <a:p>
                          <a:endParaRPr lang="pt-PT"/>
                        </a:p>
                      </a:txBody>
                      <a:tcPr marL="68580" marR="68580" marT="0" marB="0">
                        <a:blipFill rotWithShape="1">
                          <a:blip r:embed="rId2"/>
                          <a:stretch>
                            <a:fillRect l="-308929" t="-1613" r="-916071" b="-711290"/>
                          </a:stretch>
                        </a:blipFill>
                      </a:tcPr>
                    </a:tc>
                    <a:tc>
                      <a:txBody>
                        <a:bodyPr/>
                        <a:lstStyle/>
                        <a:p>
                          <a:endParaRPr lang="pt-PT"/>
                        </a:p>
                      </a:txBody>
                      <a:tcPr marL="68580" marR="68580" marT="0" marB="0">
                        <a:blipFill rotWithShape="1">
                          <a:blip r:embed="rId2"/>
                          <a:stretch>
                            <a:fillRect l="-355039" t="-1613" r="-695349" b="-711290"/>
                          </a:stretch>
                        </a:blipFill>
                      </a:tcPr>
                    </a:tc>
                    <a:tc>
                      <a:txBody>
                        <a:bodyPr/>
                        <a:lstStyle/>
                        <a:p>
                          <a:endParaRPr lang="pt-PT"/>
                        </a:p>
                      </a:txBody>
                      <a:tcPr marL="68580" marR="68580" marT="0" marB="0">
                        <a:blipFill rotWithShape="1">
                          <a:blip r:embed="rId2"/>
                          <a:stretch>
                            <a:fillRect l="-422302" t="-1613" r="-545324" b="-711290"/>
                          </a:stretch>
                        </a:blipFill>
                      </a:tcPr>
                    </a:tc>
                    <a:tc>
                      <a:txBody>
                        <a:bodyPr/>
                        <a:lstStyle/>
                        <a:p>
                          <a:endParaRPr lang="pt-PT"/>
                        </a:p>
                      </a:txBody>
                      <a:tcPr marL="68580" marR="68580" marT="0" marB="0">
                        <a:blipFill rotWithShape="1">
                          <a:blip r:embed="rId2"/>
                          <a:stretch>
                            <a:fillRect l="-487248" t="-1613" r="-408725" b="-711290"/>
                          </a:stretch>
                        </a:blipFill>
                      </a:tcPr>
                    </a:tc>
                    <a:tc>
                      <a:txBody>
                        <a:bodyPr/>
                        <a:lstStyle/>
                        <a:p>
                          <a:endParaRPr lang="pt-PT"/>
                        </a:p>
                      </a:txBody>
                      <a:tcPr marL="68580" marR="68580" marT="0" marB="0">
                        <a:blipFill rotWithShape="1">
                          <a:blip r:embed="rId2"/>
                          <a:stretch>
                            <a:fillRect l="-583333" t="-1613" r="-306000" b="-711290"/>
                          </a:stretch>
                        </a:blipFill>
                      </a:tcPr>
                    </a:tc>
                    <a:tc>
                      <a:txBody>
                        <a:bodyPr/>
                        <a:lstStyle/>
                        <a:p>
                          <a:endParaRPr lang="pt-PT"/>
                        </a:p>
                      </a:txBody>
                      <a:tcPr marL="68580" marR="68580" marT="0" marB="0">
                        <a:blipFill rotWithShape="1">
                          <a:blip r:embed="rId2"/>
                          <a:stretch>
                            <a:fillRect l="-602941" t="-1613" r="-170000" b="-711290"/>
                          </a:stretch>
                        </a:blipFill>
                      </a:tcPr>
                    </a:tc>
                    <a:tc>
                      <a:txBody>
                        <a:bodyPr/>
                        <a:lstStyle/>
                        <a:p>
                          <a:endParaRPr lang="pt-PT"/>
                        </a:p>
                      </a:txBody>
                      <a:tcPr marL="68580" marR="68580" marT="0" marB="0">
                        <a:blipFill rotWithShape="1">
                          <a:blip r:embed="rId2"/>
                          <a:stretch>
                            <a:fillRect l="-859712" t="-1613" r="-107914" b="-711290"/>
                          </a:stretch>
                        </a:blipFill>
                      </a:tcPr>
                    </a:tc>
                    <a:tc>
                      <a:txBody>
                        <a:bodyPr/>
                        <a:lstStyle/>
                        <a:p>
                          <a:endParaRPr lang="pt-PT"/>
                        </a:p>
                      </a:txBody>
                      <a:tcPr marL="68580" marR="68580" marT="0" marB="0">
                        <a:blipFill rotWithShape="1">
                          <a:blip r:embed="rId2"/>
                          <a:stretch>
                            <a:fillRect l="-895302" t="-1613" r="-671" b="-711290"/>
                          </a:stretch>
                        </a:blipFill>
                      </a:tcPr>
                    </a:tc>
                  </a:tr>
                  <a:tr h="214440">
                    <a:tc>
                      <a:txBody>
                        <a:bodyPr/>
                        <a:lstStyle/>
                        <a:p>
                          <a:pPr algn="ctr">
                            <a:lnSpc>
                              <a:spcPct val="115000"/>
                            </a:lnSpc>
                            <a:spcAft>
                              <a:spcPts val="0"/>
                            </a:spcAft>
                          </a:pPr>
                          <a:r>
                            <a:rPr lang="pt-PT" sz="1300" dirty="0">
                              <a:effectLst/>
                              <a:latin typeface="Calibri" pitchFamily="34" charset="0"/>
                            </a:rPr>
                            <a:t>1</a:t>
                          </a:r>
                          <a:endParaRPr lang="pt-PT" sz="1300" dirty="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dirty="0" err="1">
                              <a:effectLst/>
                              <a:latin typeface="Calibri" pitchFamily="34" charset="0"/>
                            </a:rPr>
                            <a:t>Belgium</a:t>
                          </a:r>
                          <a:endParaRPr lang="pt-PT" sz="1300" dirty="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0.00091</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1.000</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0.000085</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0.000018</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0.000006</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3.096168</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0.000413</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0.000394</a:t>
                          </a:r>
                          <a:endParaRPr lang="pt-PT" sz="1300">
                            <a:effectLst/>
                            <a:latin typeface="Calibri" pitchFamily="34" charset="0"/>
                            <a:ea typeface="Calibri"/>
                            <a:cs typeface="Times New Roman"/>
                          </a:endParaRPr>
                        </a:p>
                      </a:txBody>
                      <a:tcPr marL="68580" marR="68580" marT="0" marB="0" anchor="ctr">
                        <a:lnB w="12700" cap="flat" cmpd="sng" algn="ctr">
                          <a:solidFill>
                            <a:schemeClr val="accent6">
                              <a:lumMod val="75000"/>
                            </a:schemeClr>
                          </a:solidFill>
                          <a:prstDash val="solid"/>
                          <a:round/>
                          <a:headEnd type="none" w="med" len="med"/>
                          <a:tailEnd type="none" w="med" len="med"/>
                        </a:lnB>
                        <a:noFill/>
                      </a:tcPr>
                    </a:tc>
                  </a:tr>
                  <a:tr h="214440">
                    <a:tc>
                      <a:txBody>
                        <a:bodyPr/>
                        <a:lstStyle/>
                        <a:p>
                          <a:pPr algn="ctr">
                            <a:lnSpc>
                              <a:spcPct val="115000"/>
                            </a:lnSpc>
                            <a:spcAft>
                              <a:spcPts val="0"/>
                            </a:spcAft>
                          </a:pPr>
                          <a:r>
                            <a:rPr lang="pt-PT" sz="1300">
                              <a:effectLst/>
                              <a:latin typeface="Calibri" pitchFamily="34" charset="0"/>
                            </a:rPr>
                            <a:t>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dirty="0" err="1">
                              <a:effectLst/>
                              <a:latin typeface="Calibri" pitchFamily="34" charset="0"/>
                            </a:rPr>
                            <a:t>Netherlands</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0.00089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0.978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0.000076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0.000070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0.000026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2.753691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0.000392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0.000353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14440">
                    <a:tc>
                      <a:txBody>
                        <a:bodyPr/>
                        <a:lstStyle/>
                        <a:p>
                          <a:pPr algn="ctr">
                            <a:lnSpc>
                              <a:spcPct val="115000"/>
                            </a:lnSpc>
                            <a:spcAft>
                              <a:spcPts val="0"/>
                            </a:spcAft>
                          </a:pPr>
                          <a:r>
                            <a:rPr lang="pt-PT" sz="1300">
                              <a:effectLst/>
                              <a:latin typeface="Calibri" pitchFamily="34" charset="0"/>
                            </a:rPr>
                            <a:t>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Luxembourg</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0.00080</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0.878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0.000306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-0.000262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-0.000024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11.079399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0.000407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0.000348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214440">
                    <a:tc>
                      <a:txBody>
                        <a:bodyPr/>
                        <a:lstStyle/>
                        <a:p>
                          <a:pPr algn="ctr">
                            <a:lnSpc>
                              <a:spcPct val="115000"/>
                            </a:lnSpc>
                            <a:spcAft>
                              <a:spcPts val="0"/>
                            </a:spcAft>
                          </a:pPr>
                          <a:r>
                            <a:rPr lang="pt-PT" sz="1300">
                              <a:effectLst/>
                              <a:latin typeface="Calibri" pitchFamily="34" charset="0"/>
                            </a:rPr>
                            <a:t>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Germany</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0.00072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0.793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0.000026</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0.000195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0.000206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0.942538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0.000409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0.000093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14440">
                    <a:tc>
                      <a:txBody>
                        <a:bodyPr/>
                        <a:lstStyle/>
                        <a:p>
                          <a:pPr algn="ctr">
                            <a:lnSpc>
                              <a:spcPct val="115000"/>
                            </a:lnSpc>
                            <a:spcAft>
                              <a:spcPts val="0"/>
                            </a:spcAft>
                          </a:pPr>
                          <a:r>
                            <a:rPr lang="pt-PT" sz="1300">
                              <a:effectLst/>
                              <a:latin typeface="Calibri" pitchFamily="34" charset="0"/>
                            </a:rPr>
                            <a:t>5</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UK</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0.00067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0.737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0.000031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0.000160</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0.000140</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1.140349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0.000330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0.000150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214440">
                    <a:tc>
                      <a:txBody>
                        <a:bodyPr/>
                        <a:lstStyle/>
                        <a:p>
                          <a:pPr algn="ctr">
                            <a:lnSpc>
                              <a:spcPct val="115000"/>
                            </a:lnSpc>
                            <a:spcAft>
                              <a:spcPts val="0"/>
                            </a:spcAft>
                          </a:pPr>
                          <a:r>
                            <a:rPr lang="pt-PT" sz="1300">
                              <a:effectLst/>
                              <a:latin typeface="Calibri" pitchFamily="34" charset="0"/>
                            </a:rPr>
                            <a:t>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France</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0.00064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0.702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0.000021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0.000116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0.000152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0.761774</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0.000358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0.000145</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14440">
                    <a:tc>
                      <a:txBody>
                        <a:bodyPr/>
                        <a:lstStyle/>
                        <a:p>
                          <a:pPr algn="ctr">
                            <a:lnSpc>
                              <a:spcPct val="115000"/>
                            </a:lnSpc>
                            <a:spcAft>
                              <a:spcPts val="0"/>
                            </a:spcAft>
                          </a:pPr>
                          <a:r>
                            <a:rPr lang="pt-PT" sz="1300">
                              <a:effectLst/>
                              <a:latin typeface="Calibri" pitchFamily="34" charset="0"/>
                            </a:rPr>
                            <a:t>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Switzerland</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0.00062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0.681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0.000077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0.000044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0.000016</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2.772799</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0.000367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0.000132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214440">
                    <a:tc>
                      <a:txBody>
                        <a:bodyPr/>
                        <a:lstStyle/>
                        <a:p>
                          <a:pPr algn="ctr">
                            <a:lnSpc>
                              <a:spcPct val="115000"/>
                            </a:lnSpc>
                            <a:spcAft>
                              <a:spcPts val="0"/>
                            </a:spcAft>
                          </a:pPr>
                          <a:r>
                            <a:rPr lang="pt-PT" sz="1300">
                              <a:effectLst/>
                              <a:latin typeface="Calibri" pitchFamily="34" charset="0"/>
                            </a:rPr>
                            <a:t>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Macau</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0.00059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0.650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0.003110</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-0.002772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-0.000025</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112.683509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0.000245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0.000008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14440">
                    <a:tc>
                      <a:txBody>
                        <a:bodyPr/>
                        <a:lstStyle/>
                        <a:p>
                          <a:pPr algn="ctr">
                            <a:lnSpc>
                              <a:spcPct val="115000"/>
                            </a:lnSpc>
                            <a:spcAft>
                              <a:spcPts val="0"/>
                            </a:spcAft>
                          </a:pPr>
                          <a:r>
                            <a:rPr lang="pt-PT" sz="1300">
                              <a:effectLst/>
                              <a:latin typeface="Calibri" pitchFamily="34" charset="0"/>
                            </a:rPr>
                            <a:t>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Singapore</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0.00057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0.627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0.000612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-0.000193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-0.000009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22.167367</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0.000159</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-0.000007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214440">
                    <a:tc>
                      <a:txBody>
                        <a:bodyPr/>
                        <a:lstStyle/>
                        <a:p>
                          <a:pPr algn="ctr">
                            <a:lnSpc>
                              <a:spcPct val="115000"/>
                            </a:lnSpc>
                            <a:spcAft>
                              <a:spcPts val="0"/>
                            </a:spcAft>
                          </a:pPr>
                          <a:r>
                            <a:rPr lang="pt-PT" sz="1300" dirty="0">
                              <a:effectLst/>
                              <a:latin typeface="Calibri" pitchFamily="34" charset="0"/>
                            </a:rPr>
                            <a:t>10</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nSpc>
                              <a:spcPct val="115000"/>
                            </a:lnSpc>
                            <a:spcAft>
                              <a:spcPts val="0"/>
                            </a:spcAft>
                          </a:pPr>
                          <a:r>
                            <a:rPr lang="pt-PT" sz="1300" dirty="0">
                              <a:effectLst/>
                              <a:latin typeface="Calibri" pitchFamily="34" charset="0"/>
                            </a:rPr>
                            <a:t>Canada</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0.00054</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0.588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0.000005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0.000017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0.000098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0.178381</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0.000145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0.000368</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227838">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r>
                  <a:tr h="214440">
                    <a:tc>
                      <a:txBody>
                        <a:bodyPr/>
                        <a:lstStyle/>
                        <a:p>
                          <a:pPr algn="ctr">
                            <a:lnSpc>
                              <a:spcPct val="115000"/>
                            </a:lnSpc>
                            <a:spcAft>
                              <a:spcPts val="0"/>
                            </a:spcAft>
                          </a:pPr>
                          <a:r>
                            <a:rPr lang="pt-PT" sz="1300">
                              <a:effectLst/>
                              <a:latin typeface="Calibri" pitchFamily="34" charset="0"/>
                            </a:rPr>
                            <a:t>42</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nSpc>
                              <a:spcPct val="115000"/>
                            </a:lnSpc>
                            <a:spcAft>
                              <a:spcPts val="0"/>
                            </a:spcAft>
                          </a:pPr>
                          <a:r>
                            <a:rPr lang="pt-PT" sz="1300">
                              <a:effectLst/>
                              <a:latin typeface="Calibri" pitchFamily="34" charset="0"/>
                            </a:rPr>
                            <a:t>Portugal</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dirty="0">
                              <a:effectLst/>
                              <a:latin typeface="Calibri" pitchFamily="34" charset="0"/>
                            </a:rPr>
                            <a:t>0.00031</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0.338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0.000051</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-0.000024</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-0.000013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1.853618</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rPr>
                            <a:t>0.000243</a:t>
                          </a:r>
                          <a:endParaRPr lang="pt-PT" sz="130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c>
                      <a:txBody>
                        <a:bodyPr/>
                        <a:lstStyle/>
                        <a:p>
                          <a:pPr algn="ctr">
                            <a:lnSpc>
                              <a:spcPct val="115000"/>
                            </a:lnSpc>
                            <a:spcAft>
                              <a:spcPts val="0"/>
                            </a:spcAft>
                          </a:pPr>
                          <a:r>
                            <a:rPr lang="pt-PT" sz="1300" dirty="0">
                              <a:effectLst/>
                              <a:latin typeface="Calibri" pitchFamily="34" charset="0"/>
                            </a:rPr>
                            <a:t>0.000037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6">
                              <a:lumMod val="75000"/>
                            </a:schemeClr>
                          </a:solidFill>
                          <a:prstDash val="solid"/>
                          <a:round/>
                          <a:headEnd type="none" w="med" len="med"/>
                          <a:tailEnd type="none" w="med" len="med"/>
                        </a:lnT>
                      </a:tcPr>
                    </a:tc>
                  </a:tr>
                </a:tbl>
              </a:graphicData>
            </a:graphic>
          </p:graphicFrame>
        </mc:Fallback>
      </mc:AlternateContent>
      <p:sp>
        <p:nvSpPr>
          <p:cNvPr id="7" name="Rectângulo 6"/>
          <p:cNvSpPr/>
          <p:nvPr/>
        </p:nvSpPr>
        <p:spPr>
          <a:xfrm>
            <a:off x="1403648" y="1763524"/>
            <a:ext cx="7200800" cy="369332"/>
          </a:xfrm>
          <a:prstGeom prst="rect">
            <a:avLst/>
          </a:prstGeom>
        </p:spPr>
        <p:txBody>
          <a:bodyPr wrap="square">
            <a:spAutoFit/>
          </a:bodyPr>
          <a:lstStyle/>
          <a:p>
            <a:r>
              <a:rPr lang="en-GB" b="1" dirty="0">
                <a:latin typeface="Calibri" pitchFamily="34" charset="0"/>
              </a:rPr>
              <a:t>Table </a:t>
            </a:r>
            <a:r>
              <a:rPr lang="en-GB" b="1" dirty="0" smtClean="0">
                <a:latin typeface="Calibri" pitchFamily="34" charset="0"/>
              </a:rPr>
              <a:t>1:</a:t>
            </a:r>
            <a:r>
              <a:rPr lang="en-GB" dirty="0" smtClean="0">
                <a:latin typeface="Calibri" pitchFamily="34" charset="0"/>
              </a:rPr>
              <a:t> </a:t>
            </a:r>
            <a:r>
              <a:rPr lang="en-GB" dirty="0">
                <a:latin typeface="Calibri" pitchFamily="34" charset="0"/>
              </a:rPr>
              <a:t>The centrality index and its four components – 1st method</a:t>
            </a:r>
            <a:endParaRPr lang="pt-PT" dirty="0">
              <a:latin typeface="Calibri" pitchFamily="34" charset="0"/>
            </a:endParaRPr>
          </a:p>
        </p:txBody>
      </p:sp>
    </p:spTree>
    <p:extLst>
      <p:ext uri="{BB962C8B-B14F-4D97-AF65-F5344CB8AC3E}">
        <p14:creationId xmlns:p14="http://schemas.microsoft.com/office/powerpoint/2010/main" xmlns="" val="1412900384"/>
      </p:ext>
    </p:extLst>
  </p:cSld>
  <p:clrMapOvr>
    <a:masterClrMapping/>
  </p:clrMapOvr>
  <mc:AlternateContent xmlns:mc="http://schemas.openxmlformats.org/markup-compatibility/2006">
    <mc:Choice xmlns:p14="http://schemas.microsoft.com/office/powerpoint/2010/main" xmlns="" Requires="p14">
      <p:transition spd="slow" p14:dur="1250">
        <p:pull dir="ru"/>
      </p:transition>
    </mc:Choice>
    <mc:Fallback>
      <p:transition spd="slow">
        <p:pull dir="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Centralidade </a:t>
            </a:r>
            <a:r>
              <a:rPr lang="pt-PT" dirty="0"/>
              <a:t>Económica e </a:t>
            </a:r>
            <a:r>
              <a:rPr lang="pt-PT" dirty="0" smtClean="0"/>
              <a:t>Geográfica</a:t>
            </a:r>
            <a:endParaRPr lang="pt-PT" dirty="0"/>
          </a:p>
        </p:txBody>
      </p:sp>
      <p:sp>
        <p:nvSpPr>
          <p:cNvPr id="3" name="Marcador de Posição de Conteúdo 2"/>
          <p:cNvSpPr>
            <a:spLocks noGrp="1"/>
          </p:cNvSpPr>
          <p:nvPr>
            <p:ph idx="1"/>
          </p:nvPr>
        </p:nvSpPr>
        <p:spPr/>
        <p:txBody>
          <a:bodyPr>
            <a:normAutofit/>
          </a:bodyPr>
          <a:lstStyle/>
          <a:p>
            <a:pPr marL="0" indent="0" algn="ctr">
              <a:buNone/>
            </a:pPr>
            <a:r>
              <a:rPr lang="pt-PT" sz="2400" b="1" dirty="0" smtClean="0">
                <a:solidFill>
                  <a:srgbClr val="0070C0"/>
                </a:solidFill>
              </a:rPr>
              <a:t>Relevância da Distância</a:t>
            </a:r>
            <a:endParaRPr lang="pt-PT" sz="2400" b="1" dirty="0">
              <a:solidFill>
                <a:srgbClr val="0070C0"/>
              </a:solidFill>
            </a:endParaRPr>
          </a:p>
        </p:txBody>
      </p:sp>
      <p:sp>
        <p:nvSpPr>
          <p:cNvPr id="4" name="Marcador de Posição do Rodapé 3"/>
          <p:cNvSpPr>
            <a:spLocks noGrp="1"/>
          </p:cNvSpPr>
          <p:nvPr>
            <p:ph type="ftr" sz="quarter" idx="11"/>
          </p:nvPr>
        </p:nvSpPr>
        <p:spPr/>
        <p:txBody>
          <a:bodyPr/>
          <a:lstStyle/>
          <a:p>
            <a:r>
              <a:rPr lang="pt-PT" smtClean="0"/>
              <a:t>Métodos de Investigação em Economia Internacional</a:t>
            </a:r>
            <a:endParaRPr lang="pt-PT" dirty="0"/>
          </a:p>
        </p:txBody>
      </p:sp>
      <p:sp>
        <p:nvSpPr>
          <p:cNvPr id="5" name="Marcador de Posição do Número do Diapositivo 4"/>
          <p:cNvSpPr>
            <a:spLocks noGrp="1"/>
          </p:cNvSpPr>
          <p:nvPr>
            <p:ph type="sldNum" sz="quarter" idx="12"/>
          </p:nvPr>
        </p:nvSpPr>
        <p:spPr/>
        <p:txBody>
          <a:bodyPr/>
          <a:lstStyle/>
          <a:p>
            <a:fld id="{7EB0CABA-910C-4FFD-A7C0-B75B8F5D470C}" type="slidenum">
              <a:rPr lang="pt-PT" smtClean="0"/>
              <a:pPr/>
              <a:t>3</a:t>
            </a:fld>
            <a:endParaRPr lang="pt-PT" dirty="0"/>
          </a:p>
        </p:txBody>
      </p:sp>
      <p:graphicFrame>
        <p:nvGraphicFramePr>
          <p:cNvPr id="6" name="Diagrama 5"/>
          <p:cNvGraphicFramePr/>
          <p:nvPr>
            <p:extLst>
              <p:ext uri="{D42A27DB-BD31-4B8C-83A1-F6EECF244321}">
                <p14:modId xmlns:p14="http://schemas.microsoft.com/office/powerpoint/2010/main" xmlns="" val="1403495173"/>
              </p:ext>
            </p:extLst>
          </p:nvPr>
        </p:nvGraphicFramePr>
        <p:xfrm>
          <a:off x="467544" y="1268760"/>
          <a:ext cx="8352928" cy="5044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haveta à direita 6"/>
          <p:cNvSpPr/>
          <p:nvPr/>
        </p:nvSpPr>
        <p:spPr>
          <a:xfrm rot="5400000">
            <a:off x="4247964" y="1664804"/>
            <a:ext cx="432048" cy="8136904"/>
          </a:xfrm>
          <a:prstGeom prst="rightBrace">
            <a:avLst>
              <a:gd name="adj1" fmla="val 71826"/>
              <a:gd name="adj2" fmla="val 50000"/>
            </a:avLst>
          </a:prstGeom>
          <a:ln w="57150">
            <a:solidFill>
              <a:srgbClr val="66FF33"/>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8" name="Marcador de Posição de Conteúdo 2"/>
          <p:cNvSpPr txBox="1">
            <a:spLocks/>
          </p:cNvSpPr>
          <p:nvPr/>
        </p:nvSpPr>
        <p:spPr>
          <a:xfrm>
            <a:off x="374848" y="5949280"/>
            <a:ext cx="8229600" cy="648072"/>
          </a:xfrm>
          <a:prstGeom prst="rect">
            <a:avLst/>
          </a:prstGeom>
        </p:spPr>
        <p:txBody>
          <a:bodyPr vert="horz" lIns="91440" tIns="45720" rIns="91440" bIns="45720" rtlCol="0">
            <a:normAutofit/>
          </a:bodyPr>
          <a:lstStyle>
            <a:lvl1pPr marL="182880" indent="-182880" algn="just" defTabSz="914400" rtl="0" eaLnBrk="1" latinLnBrk="0" hangingPunct="1">
              <a:lnSpc>
                <a:spcPct val="120000"/>
              </a:lnSpc>
              <a:spcBef>
                <a:spcPts val="600"/>
              </a:spcBef>
              <a:buClr>
                <a:schemeClr val="accent1"/>
              </a:buClr>
              <a:buSzPct val="85000"/>
              <a:buFont typeface="Arial" pitchFamily="34" charset="0"/>
              <a:buChar char="•"/>
              <a:defRPr sz="2000" kern="1200">
                <a:solidFill>
                  <a:schemeClr val="tx1"/>
                </a:solidFill>
                <a:latin typeface="Calibri" pitchFamily="34" charset="0"/>
                <a:ea typeface="+mn-ea"/>
                <a:cs typeface="+mn-cs"/>
              </a:defRPr>
            </a:lvl1pPr>
            <a:lvl2pPr marL="457200" indent="-182880" algn="just" defTabSz="914400" rtl="0" eaLnBrk="1" latinLnBrk="0" hangingPunct="1">
              <a:lnSpc>
                <a:spcPct val="120000"/>
              </a:lnSpc>
              <a:spcBef>
                <a:spcPts val="600"/>
              </a:spcBef>
              <a:buClr>
                <a:schemeClr val="accent1"/>
              </a:buClr>
              <a:buSzPct val="85000"/>
              <a:buFont typeface="Arial" pitchFamily="34" charset="0"/>
              <a:buChar char="•"/>
              <a:defRPr sz="1800" kern="1200">
                <a:solidFill>
                  <a:schemeClr val="tx1"/>
                </a:solidFill>
                <a:latin typeface="Calibri" pitchFamily="34" charset="0"/>
                <a:ea typeface="+mn-ea"/>
                <a:cs typeface="+mn-cs"/>
              </a:defRPr>
            </a:lvl2pPr>
            <a:lvl3pPr marL="731520" indent="-182880" algn="just" defTabSz="914400" rtl="0" eaLnBrk="1" latinLnBrk="0" hangingPunct="1">
              <a:lnSpc>
                <a:spcPct val="120000"/>
              </a:lnSpc>
              <a:spcBef>
                <a:spcPts val="600"/>
              </a:spcBef>
              <a:buClr>
                <a:schemeClr val="accent1"/>
              </a:buClr>
              <a:buSzPct val="90000"/>
              <a:buFont typeface="Arial" pitchFamily="34" charset="0"/>
              <a:buChar char="•"/>
              <a:defRPr sz="1600" kern="1200">
                <a:solidFill>
                  <a:schemeClr val="tx1"/>
                </a:solidFill>
                <a:latin typeface="Calibri" pitchFamily="34" charset="0"/>
                <a:ea typeface="+mn-ea"/>
                <a:cs typeface="+mn-cs"/>
              </a:defRPr>
            </a:lvl3pPr>
            <a:lvl4pPr marL="1005840" indent="-182880" algn="just" defTabSz="914400" rtl="0" eaLnBrk="1" latinLnBrk="0" hangingPunct="1">
              <a:lnSpc>
                <a:spcPct val="120000"/>
              </a:lnSpc>
              <a:spcBef>
                <a:spcPts val="600"/>
              </a:spcBef>
              <a:buClr>
                <a:schemeClr val="accent1"/>
              </a:buClr>
              <a:buFont typeface="Arial" pitchFamily="34" charset="0"/>
              <a:buChar char="•"/>
              <a:defRPr sz="1400" kern="1200">
                <a:solidFill>
                  <a:schemeClr val="tx1"/>
                </a:solidFill>
                <a:latin typeface="Calibri" pitchFamily="34" charset="0"/>
                <a:ea typeface="+mn-ea"/>
                <a:cs typeface="+mn-cs"/>
              </a:defRPr>
            </a:lvl4pPr>
            <a:lvl5pPr marL="1188720" indent="-137160" algn="just" defTabSz="914400" rtl="0" eaLnBrk="1" latinLnBrk="0" hangingPunct="1">
              <a:lnSpc>
                <a:spcPct val="120000"/>
              </a:lnSpc>
              <a:spcBef>
                <a:spcPts val="600"/>
              </a:spcBef>
              <a:buClr>
                <a:schemeClr val="accent1"/>
              </a:buClr>
              <a:buSzPct val="100000"/>
              <a:buFont typeface="Arial" pitchFamily="34" charset="0"/>
              <a:buChar char="•"/>
              <a:defRPr sz="1200" kern="1200" baseline="0">
                <a:solidFill>
                  <a:schemeClr val="tx1"/>
                </a:solidFill>
                <a:latin typeface="Calibri"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Font typeface="Arial" pitchFamily="34" charset="0"/>
              <a:buNone/>
            </a:pPr>
            <a:r>
              <a:rPr lang="pt-PT" sz="2400" b="1" dirty="0" smtClean="0">
                <a:solidFill>
                  <a:schemeClr val="accent6">
                    <a:lumMod val="75000"/>
                  </a:schemeClr>
                </a:solidFill>
              </a:rPr>
              <a:t>Importância da proximidade aos mercados</a:t>
            </a:r>
            <a:endParaRPr lang="pt-PT" sz="2400" b="1" dirty="0">
              <a:solidFill>
                <a:schemeClr val="accent6">
                  <a:lumMod val="75000"/>
                </a:schemeClr>
              </a:solidFill>
            </a:endParaRPr>
          </a:p>
        </p:txBody>
      </p:sp>
    </p:spTree>
    <p:extLst>
      <p:ext uri="{BB962C8B-B14F-4D97-AF65-F5344CB8AC3E}">
        <p14:creationId xmlns:p14="http://schemas.microsoft.com/office/powerpoint/2010/main" xmlns="" val="3730837108"/>
      </p:ext>
    </p:extLst>
  </p:cSld>
  <p:clrMapOvr>
    <a:masterClrMapping/>
  </p:clrMapOvr>
  <mc:AlternateContent xmlns:mc="http://schemas.openxmlformats.org/markup-compatibility/2006">
    <mc:Choice xmlns:p14="http://schemas.microsoft.com/office/powerpoint/2010/main" xmlns="" Requires="p14">
      <p:transition spd="slow" p14:dur="1250">
        <p:pull dir="ru"/>
      </p:transition>
    </mc:Choice>
    <mc:Fallback>
      <p:transition spd="slow">
        <p:pull dir="ru"/>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
            </a:r>
            <a:br>
              <a:rPr lang="pt-PT" dirty="0" smtClean="0"/>
            </a:br>
            <a:r>
              <a:rPr lang="pt-PT" sz="2700" dirty="0" smtClean="0"/>
              <a:t>Centralidade </a:t>
            </a:r>
            <a:r>
              <a:rPr lang="pt-PT" sz="2700" dirty="0"/>
              <a:t>Económica e </a:t>
            </a:r>
            <a:r>
              <a:rPr lang="pt-PT" sz="2700" dirty="0" smtClean="0"/>
              <a:t>Geográfica por países</a:t>
            </a:r>
            <a:endParaRPr lang="pt-PT" sz="2700" dirty="0"/>
          </a:p>
        </p:txBody>
      </p:sp>
      <p:sp>
        <p:nvSpPr>
          <p:cNvPr id="4" name="Marcador de Posição do Rodapé 3"/>
          <p:cNvSpPr>
            <a:spLocks noGrp="1"/>
          </p:cNvSpPr>
          <p:nvPr>
            <p:ph type="ftr" sz="quarter" idx="11"/>
          </p:nvPr>
        </p:nvSpPr>
        <p:spPr/>
        <p:txBody>
          <a:bodyPr/>
          <a:lstStyle/>
          <a:p>
            <a:r>
              <a:rPr lang="pt-PT" smtClean="0"/>
              <a:t>Métodos de Investigação em Economia Internacional</a:t>
            </a:r>
            <a:endParaRPr lang="pt-PT" dirty="0"/>
          </a:p>
        </p:txBody>
      </p:sp>
      <p:sp>
        <p:nvSpPr>
          <p:cNvPr id="5" name="Marcador de Posição do Número do Diapositivo 4"/>
          <p:cNvSpPr>
            <a:spLocks noGrp="1"/>
          </p:cNvSpPr>
          <p:nvPr>
            <p:ph type="sldNum" sz="quarter" idx="12"/>
          </p:nvPr>
        </p:nvSpPr>
        <p:spPr/>
        <p:txBody>
          <a:bodyPr/>
          <a:lstStyle/>
          <a:p>
            <a:fld id="{7EB0CABA-910C-4FFD-A7C0-B75B8F5D470C}" type="slidenum">
              <a:rPr lang="pt-PT" smtClean="0"/>
              <a:pPr/>
              <a:t>30</a:t>
            </a:fld>
            <a:endParaRPr lang="pt-PT" dirty="0"/>
          </a:p>
        </p:txBody>
      </p:sp>
      <mc:AlternateContent xmlns:mc="http://schemas.openxmlformats.org/markup-compatibility/2006">
        <mc:Choice xmlns:a14="http://schemas.microsoft.com/office/drawing/2010/main" xmlns="" Requires="a14">
          <p:graphicFrame>
            <p:nvGraphicFramePr>
              <p:cNvPr id="7" name="Tabela 6"/>
              <p:cNvGraphicFramePr>
                <a:graphicFrameLocks noGrp="1"/>
              </p:cNvGraphicFramePr>
              <p:nvPr>
                <p:extLst>
                  <p:ext uri="{D42A27DB-BD31-4B8C-83A1-F6EECF244321}">
                    <p14:modId xmlns:p14="http://schemas.microsoft.com/office/powerpoint/2010/main" val="757821864"/>
                  </p:ext>
                </p:extLst>
              </p:nvPr>
            </p:nvGraphicFramePr>
            <p:xfrm>
              <a:off x="467544" y="2060848"/>
              <a:ext cx="8229600" cy="3238310"/>
            </p:xfrm>
            <a:graphic>
              <a:graphicData uri="http://schemas.openxmlformats.org/drawingml/2006/table">
                <a:tbl>
                  <a:tblPr firstRow="1" firstCol="1" bandRow="1">
                    <a:tableStyleId>{5FD0F851-EC5A-4D38-B0AD-8093EC10F338}</a:tableStyleId>
                  </a:tblPr>
                  <a:tblGrid>
                    <a:gridCol w="650138"/>
                    <a:gridCol w="1492849"/>
                    <a:gridCol w="793333"/>
                    <a:gridCol w="1323320"/>
                    <a:gridCol w="1323320"/>
                    <a:gridCol w="1323320"/>
                    <a:gridCol w="1323320"/>
                  </a:tblGrid>
                  <a:tr h="396240">
                    <a:tc>
                      <a:txBody>
                        <a:bodyPr/>
                        <a:lstStyle/>
                        <a:p>
                          <a:pPr>
                            <a:lnSpc>
                              <a:spcPct val="115000"/>
                            </a:lnSpc>
                            <a:spcBef>
                              <a:spcPts val="600"/>
                            </a:spcBef>
                            <a:spcAft>
                              <a:spcPts val="0"/>
                            </a:spcAft>
                          </a:pPr>
                          <a:r>
                            <a:rPr lang="pt-PT" sz="1300" dirty="0" err="1">
                              <a:effectLst/>
                              <a:latin typeface="Calibri" pitchFamily="34" charset="0"/>
                            </a:rPr>
                            <a:t>Rank</a:t>
                          </a:r>
                          <a:endParaRPr lang="pt-PT" sz="1300" dirty="0">
                            <a:effectLst/>
                            <a:latin typeface="Calibri" pitchFamily="34" charset="0"/>
                            <a:ea typeface="Calibri"/>
                            <a:cs typeface="Times New Roman"/>
                          </a:endParaRPr>
                        </a:p>
                      </a:txBody>
                      <a:tcPr marL="68580" marR="68580" marT="0" marB="0"/>
                    </a:tc>
                    <a:tc>
                      <a:txBody>
                        <a:bodyPr/>
                        <a:lstStyle/>
                        <a:p>
                          <a:pPr>
                            <a:lnSpc>
                              <a:spcPct val="115000"/>
                            </a:lnSpc>
                            <a:spcBef>
                              <a:spcPts val="600"/>
                            </a:spcBef>
                            <a:spcAft>
                              <a:spcPts val="0"/>
                            </a:spcAft>
                          </a:pPr>
                          <a:r>
                            <a:rPr lang="pt-PT" sz="1300">
                              <a:effectLst/>
                              <a:latin typeface="Calibri" pitchFamily="34" charset="0"/>
                            </a:rPr>
                            <a:t>Country</a:t>
                          </a:r>
                          <a:endParaRPr lang="pt-PT" sz="1300">
                            <a:effectLst/>
                            <a:latin typeface="Calibri" pitchFamily="34" charset="0"/>
                            <a:ea typeface="Calibri"/>
                            <a:cs typeface="Times New Roman"/>
                          </a:endParaRPr>
                        </a:p>
                      </a:txBody>
                      <a:tcPr marL="68580" marR="68580" marT="0" marB="0"/>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f>
                                  <m:fPr>
                                    <m:ctrlPr>
                                      <a:rPr lang="pt-PT" sz="1300" i="1">
                                        <a:effectLst/>
                                        <a:latin typeface="Cambria Math"/>
                                      </a:rPr>
                                    </m:ctrlPr>
                                  </m:fPr>
                                  <m:num>
                                    <m:sSub>
                                      <m:sSubPr>
                                        <m:ctrlPr>
                                          <a:rPr lang="pt-PT" sz="1300" i="1">
                                            <a:effectLst/>
                                            <a:latin typeface="Cambria Math"/>
                                          </a:rPr>
                                        </m:ctrlPr>
                                      </m:sSubPr>
                                      <m:e>
                                        <m:r>
                                          <a:rPr lang="pt-PT" sz="1300">
                                            <a:effectLst/>
                                            <a:latin typeface="Cambria Math"/>
                                          </a:rPr>
                                          <m:t>𝐶</m:t>
                                        </m:r>
                                      </m:e>
                                      <m:sub>
                                        <m:r>
                                          <a:rPr lang="pt-PT" sz="1300">
                                            <a:effectLst/>
                                            <a:latin typeface="Cambria Math"/>
                                          </a:rPr>
                                          <m:t>𝑖</m:t>
                                        </m:r>
                                      </m:sub>
                                    </m:sSub>
                                    <m:r>
                                      <a:rPr lang="pt-PT" sz="1300">
                                        <a:effectLst/>
                                        <a:latin typeface="Cambria Math"/>
                                      </a:rPr>
                                      <m:t>−</m:t>
                                    </m:r>
                                    <m:sSub>
                                      <m:sSubPr>
                                        <m:ctrlPr>
                                          <a:rPr lang="pt-PT" sz="1300" i="1">
                                            <a:effectLst/>
                                            <a:latin typeface="Cambria Math"/>
                                          </a:rPr>
                                        </m:ctrlPr>
                                      </m:sSubPr>
                                      <m:e>
                                        <m:acc>
                                          <m:accPr>
                                            <m:chr m:val="̅"/>
                                            <m:ctrlPr>
                                              <a:rPr lang="pt-PT" sz="1300" i="1">
                                                <a:effectLst/>
                                                <a:latin typeface="Cambria Math"/>
                                              </a:rPr>
                                            </m:ctrlPr>
                                          </m:accPr>
                                          <m:e>
                                            <m:r>
                                              <a:rPr lang="en-US" sz="1300">
                                                <a:effectLst/>
                                                <a:latin typeface="Cambria Math"/>
                                              </a:rPr>
                                              <m:t>𝐶</m:t>
                                            </m:r>
                                          </m:e>
                                        </m:acc>
                                      </m:e>
                                      <m:sub>
                                        <m:r>
                                          <a:rPr lang="en-US" sz="1300">
                                            <a:effectLst/>
                                            <a:latin typeface="Cambria Math"/>
                                          </a:rPr>
                                          <m:t>𝑖</m:t>
                                        </m:r>
                                      </m:sub>
                                    </m:sSub>
                                  </m:num>
                                  <m:den>
                                    <m:sSub>
                                      <m:sSubPr>
                                        <m:ctrlPr>
                                          <a:rPr lang="pt-PT" sz="1300" i="1">
                                            <a:effectLst/>
                                            <a:latin typeface="Cambria Math"/>
                                          </a:rPr>
                                        </m:ctrlPr>
                                      </m:sSubPr>
                                      <m:e>
                                        <m:acc>
                                          <m:accPr>
                                            <m:chr m:val="̅"/>
                                            <m:ctrlPr>
                                              <a:rPr lang="pt-PT" sz="1300" i="1">
                                                <a:effectLst/>
                                                <a:latin typeface="Cambria Math"/>
                                              </a:rPr>
                                            </m:ctrlPr>
                                          </m:accPr>
                                          <m:e>
                                            <m:r>
                                              <a:rPr lang="en-US" sz="1300">
                                                <a:effectLst/>
                                                <a:latin typeface="Cambria Math"/>
                                              </a:rPr>
                                              <m:t>𝐶</m:t>
                                            </m:r>
                                          </m:e>
                                        </m:acc>
                                      </m:e>
                                      <m:sub>
                                        <m:r>
                                          <a:rPr lang="en-US" sz="1300">
                                            <a:effectLst/>
                                            <a:latin typeface="Cambria Math"/>
                                          </a:rPr>
                                          <m:t>𝑖</m:t>
                                        </m:r>
                                      </m:sub>
                                    </m:sSub>
                                  </m:den>
                                </m:f>
                              </m:oMath>
                            </m:oMathPara>
                          </a14:m>
                          <a:endParaRPr lang="pt-PT" sz="1300">
                            <a:effectLst/>
                            <a:latin typeface="Calibri" pitchFamily="34" charset="0"/>
                            <a:ea typeface="Calibri"/>
                            <a:cs typeface="Times New Roman"/>
                          </a:endParaRPr>
                        </a:p>
                      </a:txBody>
                      <a:tcPr marL="68580" marR="6858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f>
                                  <m:fPr>
                                    <m:ctrlPr>
                                      <a:rPr lang="pt-PT" sz="1300" i="1">
                                        <a:effectLst/>
                                        <a:latin typeface="Cambria Math"/>
                                      </a:rPr>
                                    </m:ctrlPr>
                                  </m:fPr>
                                  <m:num>
                                    <m:sSub>
                                      <m:sSubPr>
                                        <m:ctrlPr>
                                          <a:rPr lang="pt-PT" sz="1300" i="1">
                                            <a:effectLst/>
                                            <a:latin typeface="Cambria Math"/>
                                          </a:rPr>
                                        </m:ctrlPr>
                                      </m:sSubPr>
                                      <m:e>
                                        <m:r>
                                          <a:rPr lang="pt-PT" sz="1300">
                                            <a:effectLst/>
                                            <a:latin typeface="Cambria Math"/>
                                          </a:rPr>
                                          <m:t>(</m:t>
                                        </m:r>
                                        <m:r>
                                          <m:rPr>
                                            <m:sty m:val="p"/>
                                          </m:rPr>
                                          <a:rPr lang="pt-PT" sz="1300">
                                            <a:effectLst/>
                                            <a:latin typeface="Cambria Math"/>
                                          </a:rPr>
                                          <m:t>C</m:t>
                                        </m:r>
                                        <m:r>
                                          <a:rPr lang="pt-PT" sz="1300">
                                            <a:effectLst/>
                                            <a:latin typeface="Cambria Math"/>
                                          </a:rPr>
                                          <m:t>1)</m:t>
                                        </m:r>
                                      </m:e>
                                      <m:sub>
                                        <m:r>
                                          <a:rPr lang="pt-PT" sz="1300">
                                            <a:effectLst/>
                                            <a:latin typeface="Cambria Math"/>
                                          </a:rPr>
                                          <m:t>𝑖</m:t>
                                        </m:r>
                                      </m:sub>
                                    </m:sSub>
                                    <m:r>
                                      <a:rPr lang="en-US" sz="1300">
                                        <a:effectLst/>
                                        <a:latin typeface="Cambria Math"/>
                                      </a:rPr>
                                      <m:t>−</m:t>
                                    </m:r>
                                    <m:sSub>
                                      <m:sSubPr>
                                        <m:ctrlPr>
                                          <a:rPr lang="pt-PT" sz="1300" i="1">
                                            <a:effectLst/>
                                            <a:latin typeface="Cambria Math"/>
                                          </a:rPr>
                                        </m:ctrlPr>
                                      </m:sSubPr>
                                      <m:e>
                                        <m:d>
                                          <m:dPr>
                                            <m:ctrlPr>
                                              <a:rPr lang="pt-PT" sz="1300" i="1">
                                                <a:effectLst/>
                                                <a:latin typeface="Cambria Math"/>
                                              </a:rPr>
                                            </m:ctrlPr>
                                          </m:dPr>
                                          <m:e>
                                            <m:acc>
                                              <m:accPr>
                                                <m:chr m:val="̅"/>
                                                <m:ctrlPr>
                                                  <a:rPr lang="pt-PT" sz="1300" i="1">
                                                    <a:effectLst/>
                                                    <a:latin typeface="Cambria Math"/>
                                                  </a:rPr>
                                                </m:ctrlPr>
                                              </m:accPr>
                                              <m:e>
                                                <m:r>
                                                  <m:rPr>
                                                    <m:sty m:val="p"/>
                                                  </m:rPr>
                                                  <a:rPr lang="en-US" sz="1300">
                                                    <a:effectLst/>
                                                    <a:latin typeface="Cambria Math"/>
                                                  </a:rPr>
                                                  <m:t>C</m:t>
                                                </m:r>
                                                <m:r>
                                                  <a:rPr lang="en-US" sz="1300">
                                                    <a:effectLst/>
                                                    <a:latin typeface="Cambria Math"/>
                                                  </a:rPr>
                                                  <m:t>1</m:t>
                                                </m:r>
                                              </m:e>
                                            </m:acc>
                                          </m:e>
                                        </m:d>
                                      </m:e>
                                      <m:sub>
                                        <m:r>
                                          <a:rPr lang="en-US" sz="1300">
                                            <a:effectLst/>
                                            <a:latin typeface="Cambria Math"/>
                                          </a:rPr>
                                          <m:t>𝑖</m:t>
                                        </m:r>
                                      </m:sub>
                                    </m:sSub>
                                  </m:num>
                                  <m:den>
                                    <m:sSub>
                                      <m:sSubPr>
                                        <m:ctrlPr>
                                          <a:rPr lang="pt-PT" sz="1300" i="1">
                                            <a:effectLst/>
                                            <a:latin typeface="Cambria Math"/>
                                          </a:rPr>
                                        </m:ctrlPr>
                                      </m:sSubPr>
                                      <m:e>
                                        <m:r>
                                          <a:rPr lang="pt-PT" sz="1300">
                                            <a:effectLst/>
                                            <a:latin typeface="Cambria Math"/>
                                          </a:rPr>
                                          <m:t>𝐶</m:t>
                                        </m:r>
                                      </m:e>
                                      <m:sub>
                                        <m:r>
                                          <a:rPr lang="pt-PT" sz="1300">
                                            <a:effectLst/>
                                            <a:latin typeface="Cambria Math"/>
                                          </a:rPr>
                                          <m:t>𝑖</m:t>
                                        </m:r>
                                      </m:sub>
                                    </m:sSub>
                                    <m:r>
                                      <a:rPr lang="pt-PT" sz="1300">
                                        <a:effectLst/>
                                        <a:latin typeface="Cambria Math"/>
                                      </a:rPr>
                                      <m:t>−</m:t>
                                    </m:r>
                                    <m:sSub>
                                      <m:sSubPr>
                                        <m:ctrlPr>
                                          <a:rPr lang="pt-PT" sz="1300" i="1">
                                            <a:effectLst/>
                                            <a:latin typeface="Cambria Math"/>
                                          </a:rPr>
                                        </m:ctrlPr>
                                      </m:sSubPr>
                                      <m:e>
                                        <m:acc>
                                          <m:accPr>
                                            <m:chr m:val="̅"/>
                                            <m:ctrlPr>
                                              <a:rPr lang="pt-PT" sz="1300" i="1">
                                                <a:effectLst/>
                                                <a:latin typeface="Cambria Math"/>
                                              </a:rPr>
                                            </m:ctrlPr>
                                          </m:accPr>
                                          <m:e>
                                            <m:r>
                                              <a:rPr lang="en-US" sz="1300">
                                                <a:effectLst/>
                                                <a:latin typeface="Cambria Math"/>
                                              </a:rPr>
                                              <m:t>𝐶</m:t>
                                            </m:r>
                                          </m:e>
                                        </m:acc>
                                      </m:e>
                                      <m:sub>
                                        <m:r>
                                          <a:rPr lang="en-US" sz="1300">
                                            <a:effectLst/>
                                            <a:latin typeface="Cambria Math"/>
                                          </a:rPr>
                                          <m:t>𝑖</m:t>
                                        </m:r>
                                      </m:sub>
                                    </m:sSub>
                                  </m:den>
                                </m:f>
                              </m:oMath>
                            </m:oMathPara>
                          </a14:m>
                          <a:endParaRPr lang="pt-PT" sz="1300">
                            <a:effectLst/>
                            <a:latin typeface="Calibri" pitchFamily="34" charset="0"/>
                            <a:ea typeface="Calibri"/>
                            <a:cs typeface="Times New Roman"/>
                          </a:endParaRPr>
                        </a:p>
                      </a:txBody>
                      <a:tcPr marL="68580" marR="6858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f>
                                  <m:fPr>
                                    <m:ctrlPr>
                                      <a:rPr lang="pt-PT" sz="1300" i="1">
                                        <a:effectLst/>
                                        <a:latin typeface="Cambria Math"/>
                                      </a:rPr>
                                    </m:ctrlPr>
                                  </m:fPr>
                                  <m:num>
                                    <m:sSub>
                                      <m:sSubPr>
                                        <m:ctrlPr>
                                          <a:rPr lang="pt-PT" sz="1300" i="1">
                                            <a:effectLst/>
                                            <a:latin typeface="Cambria Math"/>
                                          </a:rPr>
                                        </m:ctrlPr>
                                      </m:sSubPr>
                                      <m:e>
                                        <m:d>
                                          <m:dPr>
                                            <m:ctrlPr>
                                              <a:rPr lang="pt-PT" sz="1300" i="1">
                                                <a:effectLst/>
                                                <a:latin typeface="Cambria Math"/>
                                              </a:rPr>
                                            </m:ctrlPr>
                                          </m:dPr>
                                          <m:e>
                                            <m:r>
                                              <m:rPr>
                                                <m:sty m:val="p"/>
                                              </m:rPr>
                                              <a:rPr lang="pt-PT" sz="1300">
                                                <a:effectLst/>
                                                <a:latin typeface="Cambria Math"/>
                                              </a:rPr>
                                              <m:t>C</m:t>
                                            </m:r>
                                            <m:r>
                                              <a:rPr lang="pt-PT" sz="1300">
                                                <a:effectLst/>
                                                <a:latin typeface="Cambria Math"/>
                                              </a:rPr>
                                              <m:t>2</m:t>
                                            </m:r>
                                          </m:e>
                                        </m:d>
                                      </m:e>
                                      <m:sub>
                                        <m:r>
                                          <a:rPr lang="pt-PT" sz="1300">
                                            <a:effectLst/>
                                            <a:latin typeface="Cambria Math"/>
                                          </a:rPr>
                                          <m:t>𝑖</m:t>
                                        </m:r>
                                      </m:sub>
                                    </m:sSub>
                                    <m:r>
                                      <a:rPr lang="en-US" sz="1300">
                                        <a:effectLst/>
                                        <a:latin typeface="Cambria Math"/>
                                      </a:rPr>
                                      <m:t>−</m:t>
                                    </m:r>
                                    <m:sSub>
                                      <m:sSubPr>
                                        <m:ctrlPr>
                                          <a:rPr lang="pt-PT" sz="1300" i="1">
                                            <a:effectLst/>
                                            <a:latin typeface="Cambria Math"/>
                                          </a:rPr>
                                        </m:ctrlPr>
                                      </m:sSubPr>
                                      <m:e>
                                        <m:d>
                                          <m:dPr>
                                            <m:ctrlPr>
                                              <a:rPr lang="pt-PT" sz="1300" i="1">
                                                <a:effectLst/>
                                                <a:latin typeface="Cambria Math"/>
                                              </a:rPr>
                                            </m:ctrlPr>
                                          </m:dPr>
                                          <m:e>
                                            <m:acc>
                                              <m:accPr>
                                                <m:chr m:val="̅"/>
                                                <m:ctrlPr>
                                                  <a:rPr lang="pt-PT" sz="1300" i="1">
                                                    <a:effectLst/>
                                                    <a:latin typeface="Cambria Math"/>
                                                  </a:rPr>
                                                </m:ctrlPr>
                                              </m:accPr>
                                              <m:e>
                                                <m:r>
                                                  <m:rPr>
                                                    <m:sty m:val="p"/>
                                                  </m:rPr>
                                                  <a:rPr lang="en-US" sz="1300">
                                                    <a:effectLst/>
                                                    <a:latin typeface="Cambria Math"/>
                                                  </a:rPr>
                                                  <m:t>C</m:t>
                                                </m:r>
                                                <m:r>
                                                  <a:rPr lang="en-US" sz="1300">
                                                    <a:effectLst/>
                                                    <a:latin typeface="Cambria Math"/>
                                                  </a:rPr>
                                                  <m:t>2</m:t>
                                                </m:r>
                                              </m:e>
                                            </m:acc>
                                          </m:e>
                                        </m:d>
                                      </m:e>
                                      <m:sub>
                                        <m:r>
                                          <a:rPr lang="en-US" sz="1300">
                                            <a:effectLst/>
                                            <a:latin typeface="Cambria Math"/>
                                          </a:rPr>
                                          <m:t>𝑖</m:t>
                                        </m:r>
                                      </m:sub>
                                    </m:sSub>
                                  </m:num>
                                  <m:den>
                                    <m:sSub>
                                      <m:sSubPr>
                                        <m:ctrlPr>
                                          <a:rPr lang="pt-PT" sz="1300" i="1">
                                            <a:effectLst/>
                                            <a:latin typeface="Cambria Math"/>
                                          </a:rPr>
                                        </m:ctrlPr>
                                      </m:sSubPr>
                                      <m:e>
                                        <m:r>
                                          <a:rPr lang="pt-PT" sz="1300">
                                            <a:effectLst/>
                                            <a:latin typeface="Cambria Math"/>
                                          </a:rPr>
                                          <m:t>𝐶</m:t>
                                        </m:r>
                                      </m:e>
                                      <m:sub>
                                        <m:r>
                                          <a:rPr lang="pt-PT" sz="1300">
                                            <a:effectLst/>
                                            <a:latin typeface="Cambria Math"/>
                                          </a:rPr>
                                          <m:t>𝑖</m:t>
                                        </m:r>
                                      </m:sub>
                                    </m:sSub>
                                    <m:r>
                                      <a:rPr lang="pt-PT" sz="1300">
                                        <a:effectLst/>
                                        <a:latin typeface="Cambria Math"/>
                                      </a:rPr>
                                      <m:t>−</m:t>
                                    </m:r>
                                    <m:sSub>
                                      <m:sSubPr>
                                        <m:ctrlPr>
                                          <a:rPr lang="pt-PT" sz="1300" i="1">
                                            <a:effectLst/>
                                            <a:latin typeface="Cambria Math"/>
                                          </a:rPr>
                                        </m:ctrlPr>
                                      </m:sSubPr>
                                      <m:e>
                                        <m:acc>
                                          <m:accPr>
                                            <m:chr m:val="̅"/>
                                            <m:ctrlPr>
                                              <a:rPr lang="pt-PT" sz="1300" i="1">
                                                <a:effectLst/>
                                                <a:latin typeface="Cambria Math"/>
                                              </a:rPr>
                                            </m:ctrlPr>
                                          </m:accPr>
                                          <m:e>
                                            <m:r>
                                              <a:rPr lang="en-US" sz="1300">
                                                <a:effectLst/>
                                                <a:latin typeface="Cambria Math"/>
                                              </a:rPr>
                                              <m:t>𝐶</m:t>
                                            </m:r>
                                          </m:e>
                                        </m:acc>
                                      </m:e>
                                      <m:sub>
                                        <m:r>
                                          <a:rPr lang="en-US" sz="1300">
                                            <a:effectLst/>
                                            <a:latin typeface="Cambria Math"/>
                                          </a:rPr>
                                          <m:t>𝑖</m:t>
                                        </m:r>
                                      </m:sub>
                                    </m:sSub>
                                  </m:den>
                                </m:f>
                              </m:oMath>
                            </m:oMathPara>
                          </a14:m>
                          <a:endParaRPr lang="pt-PT" sz="1300">
                            <a:effectLst/>
                            <a:latin typeface="Calibri" pitchFamily="34" charset="0"/>
                            <a:ea typeface="Calibri"/>
                            <a:cs typeface="Times New Roman"/>
                          </a:endParaRPr>
                        </a:p>
                      </a:txBody>
                      <a:tcPr marL="68580" marR="6858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f>
                                  <m:fPr>
                                    <m:ctrlPr>
                                      <a:rPr lang="pt-PT" sz="1300" i="1">
                                        <a:effectLst/>
                                        <a:latin typeface="Cambria Math"/>
                                      </a:rPr>
                                    </m:ctrlPr>
                                  </m:fPr>
                                  <m:num>
                                    <m:sSub>
                                      <m:sSubPr>
                                        <m:ctrlPr>
                                          <a:rPr lang="pt-PT" sz="1300" i="1">
                                            <a:effectLst/>
                                            <a:latin typeface="Cambria Math"/>
                                          </a:rPr>
                                        </m:ctrlPr>
                                      </m:sSubPr>
                                      <m:e>
                                        <m:d>
                                          <m:dPr>
                                            <m:ctrlPr>
                                              <a:rPr lang="pt-PT" sz="1300" i="1">
                                                <a:effectLst/>
                                                <a:latin typeface="Cambria Math"/>
                                              </a:rPr>
                                            </m:ctrlPr>
                                          </m:dPr>
                                          <m:e>
                                            <m:r>
                                              <m:rPr>
                                                <m:sty m:val="p"/>
                                              </m:rPr>
                                              <a:rPr lang="pt-PT" sz="1300">
                                                <a:effectLst/>
                                                <a:latin typeface="Cambria Math"/>
                                              </a:rPr>
                                              <m:t>C</m:t>
                                            </m:r>
                                            <m:r>
                                              <a:rPr lang="pt-PT" sz="1300">
                                                <a:effectLst/>
                                                <a:latin typeface="Cambria Math"/>
                                              </a:rPr>
                                              <m:t>3</m:t>
                                            </m:r>
                                          </m:e>
                                        </m:d>
                                      </m:e>
                                      <m:sub>
                                        <m:r>
                                          <a:rPr lang="pt-PT" sz="1300">
                                            <a:effectLst/>
                                            <a:latin typeface="Cambria Math"/>
                                          </a:rPr>
                                          <m:t>𝑖</m:t>
                                        </m:r>
                                      </m:sub>
                                    </m:sSub>
                                    <m:r>
                                      <a:rPr lang="en-US" sz="1300">
                                        <a:effectLst/>
                                        <a:latin typeface="Cambria Math"/>
                                      </a:rPr>
                                      <m:t>−</m:t>
                                    </m:r>
                                    <m:sSub>
                                      <m:sSubPr>
                                        <m:ctrlPr>
                                          <a:rPr lang="pt-PT" sz="1300" i="1">
                                            <a:effectLst/>
                                            <a:latin typeface="Cambria Math"/>
                                          </a:rPr>
                                        </m:ctrlPr>
                                      </m:sSubPr>
                                      <m:e>
                                        <m:d>
                                          <m:dPr>
                                            <m:ctrlPr>
                                              <a:rPr lang="pt-PT" sz="1300" i="1">
                                                <a:effectLst/>
                                                <a:latin typeface="Cambria Math"/>
                                              </a:rPr>
                                            </m:ctrlPr>
                                          </m:dPr>
                                          <m:e>
                                            <m:acc>
                                              <m:accPr>
                                                <m:chr m:val="̅"/>
                                                <m:ctrlPr>
                                                  <a:rPr lang="pt-PT" sz="1300" i="1">
                                                    <a:effectLst/>
                                                    <a:latin typeface="Cambria Math"/>
                                                  </a:rPr>
                                                </m:ctrlPr>
                                              </m:accPr>
                                              <m:e>
                                                <m:r>
                                                  <m:rPr>
                                                    <m:sty m:val="p"/>
                                                  </m:rPr>
                                                  <a:rPr lang="en-US" sz="1300">
                                                    <a:effectLst/>
                                                    <a:latin typeface="Cambria Math"/>
                                                  </a:rPr>
                                                  <m:t>C</m:t>
                                                </m:r>
                                                <m:r>
                                                  <a:rPr lang="en-US" sz="1300">
                                                    <a:effectLst/>
                                                    <a:latin typeface="Cambria Math"/>
                                                  </a:rPr>
                                                  <m:t>3</m:t>
                                                </m:r>
                                              </m:e>
                                            </m:acc>
                                          </m:e>
                                        </m:d>
                                      </m:e>
                                      <m:sub>
                                        <m:r>
                                          <a:rPr lang="en-US" sz="1300">
                                            <a:effectLst/>
                                            <a:latin typeface="Cambria Math"/>
                                          </a:rPr>
                                          <m:t>𝑖</m:t>
                                        </m:r>
                                      </m:sub>
                                    </m:sSub>
                                  </m:num>
                                  <m:den>
                                    <m:sSub>
                                      <m:sSubPr>
                                        <m:ctrlPr>
                                          <a:rPr lang="pt-PT" sz="1300" i="1">
                                            <a:effectLst/>
                                            <a:latin typeface="Cambria Math"/>
                                          </a:rPr>
                                        </m:ctrlPr>
                                      </m:sSubPr>
                                      <m:e>
                                        <m:r>
                                          <a:rPr lang="pt-PT" sz="1300">
                                            <a:effectLst/>
                                            <a:latin typeface="Cambria Math"/>
                                          </a:rPr>
                                          <m:t>𝐶</m:t>
                                        </m:r>
                                      </m:e>
                                      <m:sub>
                                        <m:r>
                                          <a:rPr lang="pt-PT" sz="1300">
                                            <a:effectLst/>
                                            <a:latin typeface="Cambria Math"/>
                                          </a:rPr>
                                          <m:t>𝑖</m:t>
                                        </m:r>
                                      </m:sub>
                                    </m:sSub>
                                    <m:r>
                                      <a:rPr lang="pt-PT" sz="1300">
                                        <a:effectLst/>
                                        <a:latin typeface="Cambria Math"/>
                                      </a:rPr>
                                      <m:t>−</m:t>
                                    </m:r>
                                    <m:sSub>
                                      <m:sSubPr>
                                        <m:ctrlPr>
                                          <a:rPr lang="pt-PT" sz="1300" i="1">
                                            <a:effectLst/>
                                            <a:latin typeface="Cambria Math"/>
                                          </a:rPr>
                                        </m:ctrlPr>
                                      </m:sSubPr>
                                      <m:e>
                                        <m:acc>
                                          <m:accPr>
                                            <m:chr m:val="̅"/>
                                            <m:ctrlPr>
                                              <a:rPr lang="pt-PT" sz="1300" i="1">
                                                <a:effectLst/>
                                                <a:latin typeface="Cambria Math"/>
                                              </a:rPr>
                                            </m:ctrlPr>
                                          </m:accPr>
                                          <m:e>
                                            <m:r>
                                              <a:rPr lang="en-US" sz="1300">
                                                <a:effectLst/>
                                                <a:latin typeface="Cambria Math"/>
                                              </a:rPr>
                                              <m:t>𝐶</m:t>
                                            </m:r>
                                          </m:e>
                                        </m:acc>
                                      </m:e>
                                      <m:sub>
                                        <m:r>
                                          <a:rPr lang="en-US" sz="1300">
                                            <a:effectLst/>
                                            <a:latin typeface="Cambria Math"/>
                                          </a:rPr>
                                          <m:t>𝑖</m:t>
                                        </m:r>
                                      </m:sub>
                                    </m:sSub>
                                  </m:den>
                                </m:f>
                              </m:oMath>
                            </m:oMathPara>
                          </a14:m>
                          <a:endParaRPr lang="pt-PT" sz="1300">
                            <a:effectLst/>
                            <a:latin typeface="Calibri" pitchFamily="34" charset="0"/>
                            <a:ea typeface="Calibri"/>
                            <a:cs typeface="Times New Roman"/>
                          </a:endParaRPr>
                        </a:p>
                      </a:txBody>
                      <a:tcPr marL="68580" marR="68580" marT="0" marB="0" anchor="ctr"/>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f>
                                  <m:fPr>
                                    <m:ctrlPr>
                                      <a:rPr lang="pt-PT" sz="1300" i="1">
                                        <a:effectLst/>
                                        <a:latin typeface="Cambria Math"/>
                                      </a:rPr>
                                    </m:ctrlPr>
                                  </m:fPr>
                                  <m:num>
                                    <m:sSub>
                                      <m:sSubPr>
                                        <m:ctrlPr>
                                          <a:rPr lang="pt-PT" sz="1300" i="1">
                                            <a:effectLst/>
                                            <a:latin typeface="Cambria Math"/>
                                          </a:rPr>
                                        </m:ctrlPr>
                                      </m:sSubPr>
                                      <m:e>
                                        <m:d>
                                          <m:dPr>
                                            <m:ctrlPr>
                                              <a:rPr lang="pt-PT" sz="1300" i="1">
                                                <a:effectLst/>
                                                <a:latin typeface="Cambria Math"/>
                                              </a:rPr>
                                            </m:ctrlPr>
                                          </m:dPr>
                                          <m:e>
                                            <m:r>
                                              <m:rPr>
                                                <m:sty m:val="p"/>
                                              </m:rPr>
                                              <a:rPr lang="pt-PT" sz="1300">
                                                <a:effectLst/>
                                                <a:latin typeface="Cambria Math"/>
                                              </a:rPr>
                                              <m:t>C</m:t>
                                            </m:r>
                                            <m:r>
                                              <a:rPr lang="pt-PT" sz="1300">
                                                <a:effectLst/>
                                                <a:latin typeface="Cambria Math"/>
                                              </a:rPr>
                                              <m:t>4</m:t>
                                            </m:r>
                                          </m:e>
                                        </m:d>
                                      </m:e>
                                      <m:sub>
                                        <m:r>
                                          <a:rPr lang="pt-PT" sz="1300">
                                            <a:effectLst/>
                                            <a:latin typeface="Cambria Math"/>
                                          </a:rPr>
                                          <m:t>𝑖</m:t>
                                        </m:r>
                                      </m:sub>
                                    </m:sSub>
                                    <m:r>
                                      <a:rPr lang="en-US" sz="1300">
                                        <a:effectLst/>
                                        <a:latin typeface="Cambria Math"/>
                                      </a:rPr>
                                      <m:t>−</m:t>
                                    </m:r>
                                    <m:sSub>
                                      <m:sSubPr>
                                        <m:ctrlPr>
                                          <a:rPr lang="pt-PT" sz="1300" i="1">
                                            <a:effectLst/>
                                            <a:latin typeface="Cambria Math"/>
                                          </a:rPr>
                                        </m:ctrlPr>
                                      </m:sSubPr>
                                      <m:e>
                                        <m:d>
                                          <m:dPr>
                                            <m:ctrlPr>
                                              <a:rPr lang="pt-PT" sz="1300" i="1">
                                                <a:effectLst/>
                                                <a:latin typeface="Cambria Math"/>
                                              </a:rPr>
                                            </m:ctrlPr>
                                          </m:dPr>
                                          <m:e>
                                            <m:acc>
                                              <m:accPr>
                                                <m:chr m:val="̅"/>
                                                <m:ctrlPr>
                                                  <a:rPr lang="pt-PT" sz="1300" i="1">
                                                    <a:effectLst/>
                                                    <a:latin typeface="Cambria Math"/>
                                                  </a:rPr>
                                                </m:ctrlPr>
                                              </m:accPr>
                                              <m:e>
                                                <m:r>
                                                  <m:rPr>
                                                    <m:sty m:val="p"/>
                                                  </m:rPr>
                                                  <a:rPr lang="pt-PT" sz="1300">
                                                    <a:effectLst/>
                                                    <a:latin typeface="Cambria Math"/>
                                                  </a:rPr>
                                                  <m:t>C</m:t>
                                                </m:r>
                                                <m:r>
                                                  <a:rPr lang="pt-PT" sz="1300">
                                                    <a:effectLst/>
                                                    <a:latin typeface="Cambria Math"/>
                                                  </a:rPr>
                                                  <m:t>4</m:t>
                                                </m:r>
                                              </m:e>
                                            </m:acc>
                                          </m:e>
                                        </m:d>
                                      </m:e>
                                      <m:sub>
                                        <m:r>
                                          <a:rPr lang="en-US" sz="1300">
                                            <a:effectLst/>
                                            <a:latin typeface="Cambria Math"/>
                                          </a:rPr>
                                          <m:t>𝑖</m:t>
                                        </m:r>
                                      </m:sub>
                                    </m:sSub>
                                  </m:num>
                                  <m:den>
                                    <m:sSub>
                                      <m:sSubPr>
                                        <m:ctrlPr>
                                          <a:rPr lang="pt-PT" sz="1300" i="1">
                                            <a:effectLst/>
                                            <a:latin typeface="Cambria Math"/>
                                          </a:rPr>
                                        </m:ctrlPr>
                                      </m:sSubPr>
                                      <m:e>
                                        <m:r>
                                          <a:rPr lang="pt-PT" sz="1300">
                                            <a:effectLst/>
                                            <a:latin typeface="Cambria Math"/>
                                          </a:rPr>
                                          <m:t>𝐶</m:t>
                                        </m:r>
                                      </m:e>
                                      <m:sub>
                                        <m:r>
                                          <a:rPr lang="pt-PT" sz="1300">
                                            <a:effectLst/>
                                            <a:latin typeface="Cambria Math"/>
                                          </a:rPr>
                                          <m:t>𝑖</m:t>
                                        </m:r>
                                      </m:sub>
                                    </m:sSub>
                                    <m:r>
                                      <a:rPr lang="pt-PT" sz="1300">
                                        <a:effectLst/>
                                        <a:latin typeface="Cambria Math"/>
                                      </a:rPr>
                                      <m:t>−</m:t>
                                    </m:r>
                                    <m:sSub>
                                      <m:sSubPr>
                                        <m:ctrlPr>
                                          <a:rPr lang="pt-PT" sz="1300" i="1">
                                            <a:effectLst/>
                                            <a:latin typeface="Cambria Math"/>
                                          </a:rPr>
                                        </m:ctrlPr>
                                      </m:sSubPr>
                                      <m:e>
                                        <m:acc>
                                          <m:accPr>
                                            <m:chr m:val="̅"/>
                                            <m:ctrlPr>
                                              <a:rPr lang="pt-PT" sz="1300" i="1">
                                                <a:effectLst/>
                                                <a:latin typeface="Cambria Math"/>
                                              </a:rPr>
                                            </m:ctrlPr>
                                          </m:accPr>
                                          <m:e>
                                            <m:r>
                                              <a:rPr lang="en-US" sz="1300">
                                                <a:effectLst/>
                                                <a:latin typeface="Cambria Math"/>
                                              </a:rPr>
                                              <m:t>𝐶</m:t>
                                            </m:r>
                                          </m:e>
                                        </m:acc>
                                      </m:e>
                                      <m:sub>
                                        <m:r>
                                          <a:rPr lang="en-US" sz="1300">
                                            <a:effectLst/>
                                            <a:latin typeface="Cambria Math"/>
                                          </a:rPr>
                                          <m:t>𝑖</m:t>
                                        </m:r>
                                      </m:sub>
                                    </m:sSub>
                                  </m:den>
                                </m:f>
                              </m:oMath>
                            </m:oMathPara>
                          </a14:m>
                          <a:endParaRPr lang="pt-PT" sz="1300">
                            <a:effectLst/>
                            <a:latin typeface="Calibri" pitchFamily="34" charset="0"/>
                            <a:ea typeface="Calibri"/>
                            <a:cs typeface="Times New Roman"/>
                          </a:endParaRPr>
                        </a:p>
                      </a:txBody>
                      <a:tcPr marL="68580" marR="68580" marT="0" marB="0" anchor="ctr"/>
                    </a:tc>
                  </a:tr>
                  <a:tr h="125730">
                    <a:tc>
                      <a:txBody>
                        <a:bodyPr/>
                        <a:lstStyle/>
                        <a:p>
                          <a:pPr algn="ctr">
                            <a:lnSpc>
                              <a:spcPct val="115000"/>
                            </a:lnSpc>
                            <a:spcAft>
                              <a:spcPts val="0"/>
                            </a:spcAft>
                          </a:pPr>
                          <a:r>
                            <a:rPr lang="pt-PT" sz="1300" dirty="0">
                              <a:effectLst/>
                              <a:latin typeface="Calibri" pitchFamily="34" charset="0"/>
                            </a:rPr>
                            <a:t>1</a:t>
                          </a:r>
                          <a:endParaRPr lang="pt-PT" sz="1300" dirty="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Belgium</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283.8</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-10.7</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22.3</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24.0</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64.4</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r>
                  <a:tr h="125730">
                    <a:tc>
                      <a:txBody>
                        <a:bodyPr/>
                        <a:lstStyle/>
                        <a:p>
                          <a:pPr algn="ctr">
                            <a:lnSpc>
                              <a:spcPct val="115000"/>
                            </a:lnSpc>
                            <a:spcAft>
                              <a:spcPts val="0"/>
                            </a:spcAft>
                          </a:pPr>
                          <a:r>
                            <a:rPr lang="pt-PT" sz="1300">
                              <a:effectLst/>
                              <a:latin typeface="Calibri" pitchFamily="34" charset="0"/>
                            </a:rPr>
                            <a:t>2</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dirty="0" err="1">
                              <a:effectLst/>
                              <a:latin typeface="Calibri" pitchFamily="34" charset="0"/>
                            </a:rPr>
                            <a:t>Netherlands</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275.5</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-12.5</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31.1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21.4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60.0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25730">
                    <a:tc>
                      <a:txBody>
                        <a:bodyPr/>
                        <a:lstStyle/>
                        <a:p>
                          <a:pPr algn="ctr">
                            <a:lnSpc>
                              <a:spcPct val="115000"/>
                            </a:lnSpc>
                            <a:spcAft>
                              <a:spcPts val="0"/>
                            </a:spcAft>
                          </a:pPr>
                          <a:r>
                            <a:rPr lang="pt-PT" sz="1300">
                              <a:effectLst/>
                              <a:latin typeface="Calibri" pitchFamily="34" charset="0"/>
                            </a:rPr>
                            <a:t>3</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Luxembourg</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236.8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26.4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-23.1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27.7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69.0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125730">
                    <a:tc>
                      <a:txBody>
                        <a:bodyPr/>
                        <a:lstStyle/>
                        <a:p>
                          <a:pPr algn="ctr">
                            <a:lnSpc>
                              <a:spcPct val="115000"/>
                            </a:lnSpc>
                            <a:spcAft>
                              <a:spcPts val="0"/>
                            </a:spcAft>
                          </a:pPr>
                          <a:r>
                            <a:rPr lang="pt-PT" sz="1300">
                              <a:effectLst/>
                              <a:latin typeface="Calibri" pitchFamily="34" charset="0"/>
                            </a:rPr>
                            <a:t>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Germany</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204.4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-27.1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67.5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32.4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27.2</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25730">
                    <a:tc>
                      <a:txBody>
                        <a:bodyPr/>
                        <a:lstStyle/>
                        <a:p>
                          <a:pPr algn="ctr">
                            <a:lnSpc>
                              <a:spcPct val="115000"/>
                            </a:lnSpc>
                            <a:spcAft>
                              <a:spcPts val="0"/>
                            </a:spcAft>
                          </a:pPr>
                          <a:r>
                            <a:rPr lang="pt-PT" sz="1300">
                              <a:effectLst/>
                              <a:latin typeface="Calibri" pitchFamily="34" charset="0"/>
                            </a:rPr>
                            <a:t>5</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UK</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182.9</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-29.0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67.4</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18.0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43.7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125730">
                    <a:tc>
                      <a:txBody>
                        <a:bodyPr/>
                        <a:lstStyle/>
                        <a:p>
                          <a:pPr algn="ctr">
                            <a:lnSpc>
                              <a:spcPct val="115000"/>
                            </a:lnSpc>
                            <a:spcAft>
                              <a:spcPts val="0"/>
                            </a:spcAft>
                          </a:pPr>
                          <a:r>
                            <a:rPr lang="pt-PT" sz="1300">
                              <a:effectLst/>
                              <a:latin typeface="Calibri" pitchFamily="34" charset="0"/>
                            </a:rPr>
                            <a:t>6</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France</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169.5</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-33.9</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61.8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26.4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45.7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25730">
                    <a:tc>
                      <a:txBody>
                        <a:bodyPr/>
                        <a:lstStyle/>
                        <a:p>
                          <a:pPr algn="ctr">
                            <a:lnSpc>
                              <a:spcPct val="115000"/>
                            </a:lnSpc>
                            <a:spcAft>
                              <a:spcPts val="0"/>
                            </a:spcAft>
                          </a:pPr>
                          <a:r>
                            <a:rPr lang="pt-PT" sz="1300">
                              <a:effectLst/>
                              <a:latin typeface="Calibri" pitchFamily="34" charset="0"/>
                            </a:rPr>
                            <a:t>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Switzerland</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161.3</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-21.1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46.2</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30.2</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44.7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125730">
                    <a:tc>
                      <a:txBody>
                        <a:bodyPr/>
                        <a:lstStyle/>
                        <a:p>
                          <a:pPr algn="ctr">
                            <a:lnSpc>
                              <a:spcPct val="115000"/>
                            </a:lnSpc>
                            <a:spcAft>
                              <a:spcPts val="0"/>
                            </a:spcAft>
                          </a:pPr>
                          <a:r>
                            <a:rPr lang="pt-PT" sz="1300">
                              <a:effectLst/>
                              <a:latin typeface="Calibri" pitchFamily="34" charset="0"/>
                            </a:rPr>
                            <a:t>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Macau</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149.4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833.0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-744.6</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13.3</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25730">
                    <a:tc>
                      <a:txBody>
                        <a:bodyPr/>
                        <a:lstStyle/>
                        <a:p>
                          <a:pPr algn="ctr">
                            <a:lnSpc>
                              <a:spcPct val="115000"/>
                            </a:lnSpc>
                            <a:spcAft>
                              <a:spcPts val="0"/>
                            </a:spcAft>
                          </a:pPr>
                          <a:r>
                            <a:rPr lang="pt-PT" sz="1300">
                              <a:effectLst/>
                              <a:latin typeface="Calibri" pitchFamily="34" charset="0"/>
                            </a:rPr>
                            <a:t>9</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Singapore</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140.8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136.1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-17.9</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-27.7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9.6</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125730">
                    <a:tc>
                      <a:txBody>
                        <a:bodyPr/>
                        <a:lstStyle/>
                        <a:p>
                          <a:pPr algn="ctr">
                            <a:lnSpc>
                              <a:spcPct val="115000"/>
                            </a:lnSpc>
                            <a:spcAft>
                              <a:spcPts val="0"/>
                            </a:spcAft>
                          </a:pPr>
                          <a:r>
                            <a:rPr lang="pt-PT" sz="1300">
                              <a:effectLst/>
                              <a:latin typeface="Calibri" pitchFamily="34" charset="0"/>
                            </a:rPr>
                            <a:t>10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Canada</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125.8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-51.1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50.3</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-35.6</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136.4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25730">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125730">
                    <a:tc>
                      <a:txBody>
                        <a:bodyPr/>
                        <a:lstStyle/>
                        <a:p>
                          <a:pPr algn="ctr">
                            <a:lnSpc>
                              <a:spcPct val="115000"/>
                            </a:lnSpc>
                            <a:spcAft>
                              <a:spcPts val="0"/>
                            </a:spcAft>
                          </a:pPr>
                          <a:r>
                            <a:rPr lang="pt-PT" sz="1300">
                              <a:effectLst/>
                              <a:latin typeface="Calibri" pitchFamily="34" charset="0"/>
                              <a:ea typeface="Calibri"/>
                              <a:cs typeface="Times New Roman"/>
                            </a:rPr>
                            <a:t>42</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nSpc>
                              <a:spcPct val="115000"/>
                            </a:lnSpc>
                            <a:spcAft>
                              <a:spcPts val="0"/>
                            </a:spcAft>
                          </a:pPr>
                          <a:r>
                            <a:rPr lang="pt-PT" sz="1300">
                              <a:effectLst/>
                              <a:latin typeface="Calibri" pitchFamily="34" charset="0"/>
                              <a:ea typeface="Calibri"/>
                              <a:cs typeface="Times New Roman"/>
                            </a:rPr>
                            <a:t>Portugal</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ea typeface="Calibri"/>
                              <a:cs typeface="Times New Roman"/>
                            </a:rPr>
                            <a:t>29.6</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ea typeface="Calibri"/>
                              <a:cs typeface="Times New Roman"/>
                            </a:rPr>
                            <a:t>-151.2</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ea typeface="Calibri"/>
                              <a:cs typeface="Times New Roman"/>
                            </a:rPr>
                            <a:t>154.4</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ea typeface="Calibri"/>
                              <a:cs typeface="Times New Roman"/>
                            </a:rPr>
                            <a:t>-12.2</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dirty="0">
                              <a:effectLst/>
                              <a:latin typeface="Calibri" pitchFamily="34" charset="0"/>
                              <a:ea typeface="Calibri"/>
                              <a:cs typeface="Times New Roman"/>
                            </a:rPr>
                            <a:t>108.9</a:t>
                          </a:r>
                        </a:p>
                      </a:txBody>
                      <a:tcPr marL="68580" marR="68580" marT="0" marB="0" anchor="ctr">
                        <a:lnT w="12700" cap="flat" cmpd="sng" algn="ctr">
                          <a:solidFill>
                            <a:schemeClr val="accent5"/>
                          </a:solidFill>
                          <a:prstDash val="solid"/>
                          <a:round/>
                          <a:headEnd type="none" w="med" len="med"/>
                          <a:tailEnd type="none" w="med" len="med"/>
                        </a:lnT>
                      </a:tcPr>
                    </a:tc>
                  </a:tr>
                </a:tbl>
              </a:graphicData>
            </a:graphic>
          </p:graphicFrame>
        </mc:Choice>
        <mc:Fallback>
          <p:graphicFrame>
            <p:nvGraphicFramePr>
              <p:cNvPr id="7" name="Tabela 6"/>
              <p:cNvGraphicFramePr>
                <a:graphicFrameLocks noGrp="1"/>
              </p:cNvGraphicFramePr>
              <p:nvPr>
                <p:extLst>
                  <p:ext uri="{D42A27DB-BD31-4B8C-83A1-F6EECF244321}">
                    <p14:modId xmlns:p14="http://schemas.microsoft.com/office/powerpoint/2010/main" xmlns="" xmlns:a14="http://schemas.microsoft.com/office/drawing/2010/main" val="757821864"/>
                  </p:ext>
                </p:extLst>
              </p:nvPr>
            </p:nvGraphicFramePr>
            <p:xfrm>
              <a:off x="467544" y="2060848"/>
              <a:ext cx="8229600" cy="3251581"/>
            </p:xfrm>
            <a:graphic>
              <a:graphicData uri="http://schemas.openxmlformats.org/drawingml/2006/table">
                <a:tbl>
                  <a:tblPr firstRow="1" firstCol="1" bandRow="1">
                    <a:tableStyleId>{5FD0F851-EC5A-4D38-B0AD-8093EC10F338}</a:tableStyleId>
                  </a:tblPr>
                  <a:tblGrid>
                    <a:gridCol w="650138"/>
                    <a:gridCol w="1492849"/>
                    <a:gridCol w="793333"/>
                    <a:gridCol w="1323320"/>
                    <a:gridCol w="1323320"/>
                    <a:gridCol w="1323320"/>
                    <a:gridCol w="1323320"/>
                  </a:tblGrid>
                  <a:tr h="517525">
                    <a:tc>
                      <a:txBody>
                        <a:bodyPr/>
                        <a:lstStyle/>
                        <a:p>
                          <a:pPr>
                            <a:lnSpc>
                              <a:spcPct val="115000"/>
                            </a:lnSpc>
                            <a:spcBef>
                              <a:spcPts val="600"/>
                            </a:spcBef>
                            <a:spcAft>
                              <a:spcPts val="0"/>
                            </a:spcAft>
                          </a:pPr>
                          <a:r>
                            <a:rPr lang="pt-PT" sz="1300" dirty="0" err="1">
                              <a:effectLst/>
                              <a:latin typeface="Calibri" pitchFamily="34" charset="0"/>
                            </a:rPr>
                            <a:t>Rank</a:t>
                          </a:r>
                          <a:endParaRPr lang="pt-PT" sz="1300" dirty="0">
                            <a:effectLst/>
                            <a:latin typeface="Calibri" pitchFamily="34" charset="0"/>
                            <a:ea typeface="Calibri"/>
                            <a:cs typeface="Times New Roman"/>
                          </a:endParaRPr>
                        </a:p>
                      </a:txBody>
                      <a:tcPr marL="68580" marR="68580" marT="0" marB="0"/>
                    </a:tc>
                    <a:tc>
                      <a:txBody>
                        <a:bodyPr/>
                        <a:lstStyle/>
                        <a:p>
                          <a:pPr>
                            <a:lnSpc>
                              <a:spcPct val="115000"/>
                            </a:lnSpc>
                            <a:spcBef>
                              <a:spcPts val="600"/>
                            </a:spcBef>
                            <a:spcAft>
                              <a:spcPts val="0"/>
                            </a:spcAft>
                          </a:pPr>
                          <a:r>
                            <a:rPr lang="pt-PT" sz="1300">
                              <a:effectLst/>
                              <a:latin typeface="Calibri" pitchFamily="34" charset="0"/>
                            </a:rPr>
                            <a:t>Country</a:t>
                          </a:r>
                          <a:endParaRPr lang="pt-PT" sz="1300">
                            <a:effectLst/>
                            <a:latin typeface="Calibri" pitchFamily="34" charset="0"/>
                            <a:ea typeface="Calibri"/>
                            <a:cs typeface="Times New Roman"/>
                          </a:endParaRPr>
                        </a:p>
                      </a:txBody>
                      <a:tcPr marL="68580" marR="68580" marT="0" marB="0"/>
                    </a:tc>
                    <a:tc>
                      <a:txBody>
                        <a:bodyPr/>
                        <a:lstStyle/>
                        <a:p>
                          <a:endParaRPr lang="pt-PT"/>
                        </a:p>
                      </a:txBody>
                      <a:tcPr marL="68580" marR="68580" marT="0" marB="0" anchor="ctr">
                        <a:blipFill rotWithShape="1">
                          <a:blip r:embed="rId2"/>
                          <a:stretch>
                            <a:fillRect l="-271538" t="-5882" r="-667692" b="-544706"/>
                          </a:stretch>
                        </a:blipFill>
                      </a:tcPr>
                    </a:tc>
                    <a:tc>
                      <a:txBody>
                        <a:bodyPr/>
                        <a:lstStyle/>
                        <a:p>
                          <a:endParaRPr lang="pt-PT"/>
                        </a:p>
                      </a:txBody>
                      <a:tcPr marL="68580" marR="68580" marT="0" marB="0" anchor="ctr">
                        <a:blipFill rotWithShape="1">
                          <a:blip r:embed="rId2"/>
                          <a:stretch>
                            <a:fillRect l="-222581" t="-5882" r="-300000" b="-544706"/>
                          </a:stretch>
                        </a:blipFill>
                      </a:tcPr>
                    </a:tc>
                    <a:tc>
                      <a:txBody>
                        <a:bodyPr/>
                        <a:lstStyle/>
                        <a:p>
                          <a:endParaRPr lang="pt-PT"/>
                        </a:p>
                      </a:txBody>
                      <a:tcPr marL="68580" marR="68580" marT="0" marB="0" anchor="ctr">
                        <a:blipFill rotWithShape="1">
                          <a:blip r:embed="rId2"/>
                          <a:stretch>
                            <a:fillRect l="-322581" t="-5882" r="-200000" b="-544706"/>
                          </a:stretch>
                        </a:blipFill>
                      </a:tcPr>
                    </a:tc>
                    <a:tc>
                      <a:txBody>
                        <a:bodyPr/>
                        <a:lstStyle/>
                        <a:p>
                          <a:endParaRPr lang="pt-PT"/>
                        </a:p>
                      </a:txBody>
                      <a:tcPr marL="68580" marR="68580" marT="0" marB="0" anchor="ctr">
                        <a:blipFill rotWithShape="1">
                          <a:blip r:embed="rId2"/>
                          <a:stretch>
                            <a:fillRect l="-422581" t="-5882" r="-100000" b="-544706"/>
                          </a:stretch>
                        </a:blipFill>
                      </a:tcPr>
                    </a:tc>
                    <a:tc>
                      <a:txBody>
                        <a:bodyPr/>
                        <a:lstStyle/>
                        <a:p>
                          <a:endParaRPr lang="pt-PT"/>
                        </a:p>
                      </a:txBody>
                      <a:tcPr marL="68580" marR="68580" marT="0" marB="0" anchor="ctr">
                        <a:blipFill rotWithShape="1">
                          <a:blip r:embed="rId2"/>
                          <a:stretch>
                            <a:fillRect l="-522581" t="-5882" b="-544706"/>
                          </a:stretch>
                        </a:blipFill>
                      </a:tcPr>
                    </a:tc>
                  </a:tr>
                  <a:tr h="227838">
                    <a:tc>
                      <a:txBody>
                        <a:bodyPr/>
                        <a:lstStyle/>
                        <a:p>
                          <a:pPr algn="ctr">
                            <a:lnSpc>
                              <a:spcPct val="115000"/>
                            </a:lnSpc>
                            <a:spcAft>
                              <a:spcPts val="0"/>
                            </a:spcAft>
                          </a:pPr>
                          <a:r>
                            <a:rPr lang="pt-PT" sz="1300" dirty="0">
                              <a:effectLst/>
                              <a:latin typeface="Calibri" pitchFamily="34" charset="0"/>
                            </a:rPr>
                            <a:t>1</a:t>
                          </a:r>
                          <a:endParaRPr lang="pt-PT" sz="1300" dirty="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Belgium</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283.8</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-10.7</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22.3</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24.0</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64.4</a:t>
                          </a:r>
                          <a:endParaRPr lang="pt-PT" sz="1300">
                            <a:effectLst/>
                            <a:latin typeface="Calibri" pitchFamily="34" charset="0"/>
                            <a:ea typeface="Calibri"/>
                            <a:cs typeface="Times New Roman"/>
                          </a:endParaRPr>
                        </a:p>
                      </a:txBody>
                      <a:tcPr marL="68580" marR="68580" marT="0" marB="0" anchor="ctr">
                        <a:lnB w="12700" cap="flat" cmpd="sng" algn="ctr">
                          <a:solidFill>
                            <a:schemeClr val="accent5"/>
                          </a:solidFill>
                          <a:prstDash val="solid"/>
                          <a:round/>
                          <a:headEnd type="none" w="med" len="med"/>
                          <a:tailEnd type="none" w="med" len="med"/>
                        </a:lnB>
                        <a:noFill/>
                      </a:tcPr>
                    </a:tc>
                  </a:tr>
                  <a:tr h="227838">
                    <a:tc>
                      <a:txBody>
                        <a:bodyPr/>
                        <a:lstStyle/>
                        <a:p>
                          <a:pPr algn="ctr">
                            <a:lnSpc>
                              <a:spcPct val="115000"/>
                            </a:lnSpc>
                            <a:spcAft>
                              <a:spcPts val="0"/>
                            </a:spcAft>
                          </a:pPr>
                          <a:r>
                            <a:rPr lang="pt-PT" sz="1300">
                              <a:effectLst/>
                              <a:latin typeface="Calibri" pitchFamily="34" charset="0"/>
                            </a:rPr>
                            <a:t>2</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dirty="0" err="1">
                              <a:effectLst/>
                              <a:latin typeface="Calibri" pitchFamily="34" charset="0"/>
                            </a:rPr>
                            <a:t>Netherlands</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275.5</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-12.5</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31.1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21.4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60.0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227838">
                    <a:tc>
                      <a:txBody>
                        <a:bodyPr/>
                        <a:lstStyle/>
                        <a:p>
                          <a:pPr algn="ctr">
                            <a:lnSpc>
                              <a:spcPct val="115000"/>
                            </a:lnSpc>
                            <a:spcAft>
                              <a:spcPts val="0"/>
                            </a:spcAft>
                          </a:pPr>
                          <a:r>
                            <a:rPr lang="pt-PT" sz="1300">
                              <a:effectLst/>
                              <a:latin typeface="Calibri" pitchFamily="34" charset="0"/>
                            </a:rPr>
                            <a:t>3</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Luxembourg</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236.8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26.4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-23.1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27.7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69.0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227838">
                    <a:tc>
                      <a:txBody>
                        <a:bodyPr/>
                        <a:lstStyle/>
                        <a:p>
                          <a:pPr algn="ctr">
                            <a:lnSpc>
                              <a:spcPct val="115000"/>
                            </a:lnSpc>
                            <a:spcAft>
                              <a:spcPts val="0"/>
                            </a:spcAft>
                          </a:pPr>
                          <a:r>
                            <a:rPr lang="pt-PT" sz="1300">
                              <a:effectLst/>
                              <a:latin typeface="Calibri" pitchFamily="34" charset="0"/>
                            </a:rPr>
                            <a:t>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dirty="0" err="1">
                              <a:effectLst/>
                              <a:latin typeface="Calibri" pitchFamily="34" charset="0"/>
                            </a:rPr>
                            <a:t>Germany</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204.4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-27.1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dirty="0">
                              <a:effectLst/>
                              <a:latin typeface="Calibri" pitchFamily="34" charset="0"/>
                            </a:rPr>
                            <a:t>67.5</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32.4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27.2</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227838">
                    <a:tc>
                      <a:txBody>
                        <a:bodyPr/>
                        <a:lstStyle/>
                        <a:p>
                          <a:pPr algn="ctr">
                            <a:lnSpc>
                              <a:spcPct val="115000"/>
                            </a:lnSpc>
                            <a:spcAft>
                              <a:spcPts val="0"/>
                            </a:spcAft>
                          </a:pPr>
                          <a:r>
                            <a:rPr lang="pt-PT" sz="1300">
                              <a:effectLst/>
                              <a:latin typeface="Calibri" pitchFamily="34" charset="0"/>
                            </a:rPr>
                            <a:t>5</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UK</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182.9</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-29.0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67.4</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18.0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43.7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227838">
                    <a:tc>
                      <a:txBody>
                        <a:bodyPr/>
                        <a:lstStyle/>
                        <a:p>
                          <a:pPr algn="ctr">
                            <a:lnSpc>
                              <a:spcPct val="115000"/>
                            </a:lnSpc>
                            <a:spcAft>
                              <a:spcPts val="0"/>
                            </a:spcAft>
                          </a:pPr>
                          <a:r>
                            <a:rPr lang="pt-PT" sz="1300">
                              <a:effectLst/>
                              <a:latin typeface="Calibri" pitchFamily="34" charset="0"/>
                            </a:rPr>
                            <a:t>6</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France</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169.5</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-33.9</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61.8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26.4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45.7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227838">
                    <a:tc>
                      <a:txBody>
                        <a:bodyPr/>
                        <a:lstStyle/>
                        <a:p>
                          <a:pPr algn="ctr">
                            <a:lnSpc>
                              <a:spcPct val="115000"/>
                            </a:lnSpc>
                            <a:spcAft>
                              <a:spcPts val="0"/>
                            </a:spcAft>
                          </a:pPr>
                          <a:r>
                            <a:rPr lang="pt-PT" sz="1300">
                              <a:effectLst/>
                              <a:latin typeface="Calibri" pitchFamily="34" charset="0"/>
                            </a:rPr>
                            <a:t>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Switzerland</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161.3</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-21.1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46.2</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30.2</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dirty="0">
                              <a:effectLst/>
                              <a:latin typeface="Calibri" pitchFamily="34" charset="0"/>
                            </a:rPr>
                            <a:t>44.7</a:t>
                          </a: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227838">
                    <a:tc>
                      <a:txBody>
                        <a:bodyPr/>
                        <a:lstStyle/>
                        <a:p>
                          <a:pPr algn="ctr">
                            <a:lnSpc>
                              <a:spcPct val="115000"/>
                            </a:lnSpc>
                            <a:spcAft>
                              <a:spcPts val="0"/>
                            </a:spcAft>
                          </a:pPr>
                          <a:r>
                            <a:rPr lang="pt-PT" sz="1300">
                              <a:effectLst/>
                              <a:latin typeface="Calibri" pitchFamily="34" charset="0"/>
                            </a:rPr>
                            <a:t>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Macau</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149.4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833.0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-744.6</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13.3</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227838">
                    <a:tc>
                      <a:txBody>
                        <a:bodyPr/>
                        <a:lstStyle/>
                        <a:p>
                          <a:pPr algn="ctr">
                            <a:lnSpc>
                              <a:spcPct val="115000"/>
                            </a:lnSpc>
                            <a:spcAft>
                              <a:spcPts val="0"/>
                            </a:spcAft>
                          </a:pPr>
                          <a:r>
                            <a:rPr lang="pt-PT" sz="1300">
                              <a:effectLst/>
                              <a:latin typeface="Calibri" pitchFamily="34" charset="0"/>
                            </a:rPr>
                            <a:t>9</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r>
                            <a:rPr lang="pt-PT" sz="1300">
                              <a:effectLst/>
                              <a:latin typeface="Calibri" pitchFamily="34" charset="0"/>
                            </a:rPr>
                            <a:t>Singapore</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140.8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136.1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-17.9</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-27.7</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r>
                            <a:rPr lang="pt-PT" sz="1300">
                              <a:effectLst/>
                              <a:latin typeface="Calibri" pitchFamily="34" charset="0"/>
                            </a:rPr>
                            <a:t>9.6</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227838">
                    <a:tc>
                      <a:txBody>
                        <a:bodyPr/>
                        <a:lstStyle/>
                        <a:p>
                          <a:pPr algn="ctr">
                            <a:lnSpc>
                              <a:spcPct val="115000"/>
                            </a:lnSpc>
                            <a:spcAft>
                              <a:spcPts val="0"/>
                            </a:spcAft>
                          </a:pPr>
                          <a:r>
                            <a:rPr lang="pt-PT" sz="1300">
                              <a:effectLst/>
                              <a:latin typeface="Calibri" pitchFamily="34" charset="0"/>
                            </a:rPr>
                            <a:t>10</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nSpc>
                              <a:spcPct val="115000"/>
                            </a:lnSpc>
                            <a:spcAft>
                              <a:spcPts val="0"/>
                            </a:spcAft>
                          </a:pPr>
                          <a:r>
                            <a:rPr lang="pt-PT" sz="1300">
                              <a:effectLst/>
                              <a:latin typeface="Calibri" pitchFamily="34" charset="0"/>
                            </a:rPr>
                            <a:t>Canada</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125.8</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-51.1</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50.3</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-35.6</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lnSpc>
                              <a:spcPct val="115000"/>
                            </a:lnSpc>
                            <a:spcAft>
                              <a:spcPts val="0"/>
                            </a:spcAft>
                          </a:pPr>
                          <a:r>
                            <a:rPr lang="pt-PT" sz="1300">
                              <a:effectLst/>
                              <a:latin typeface="Calibri" pitchFamily="34" charset="0"/>
                            </a:rPr>
                            <a:t>136.4</a:t>
                          </a: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227838">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algn="ctr">
                            <a:lnSpc>
                              <a:spcPct val="115000"/>
                            </a:lnSpc>
                            <a:spcAft>
                              <a:spcPts val="0"/>
                            </a:spcAft>
                          </a:pPr>
                          <a:endParaRPr lang="pt-PT" sz="1300" dirty="0">
                            <a:effectLst/>
                            <a:latin typeface="Calibri" pitchFamily="34" charset="0"/>
                            <a:ea typeface="Calibri"/>
                            <a:cs typeface="Times New Roman"/>
                          </a:endParaRPr>
                        </a:p>
                      </a:txBody>
                      <a:tcPr marL="68580" marR="68580"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r>
                  <a:tr h="227838">
                    <a:tc>
                      <a:txBody>
                        <a:bodyPr/>
                        <a:lstStyle/>
                        <a:p>
                          <a:pPr algn="ctr">
                            <a:lnSpc>
                              <a:spcPct val="115000"/>
                            </a:lnSpc>
                            <a:spcAft>
                              <a:spcPts val="0"/>
                            </a:spcAft>
                          </a:pPr>
                          <a:r>
                            <a:rPr lang="pt-PT" sz="1300">
                              <a:effectLst/>
                              <a:latin typeface="Calibri" pitchFamily="34" charset="0"/>
                              <a:ea typeface="Calibri"/>
                              <a:cs typeface="Times New Roman"/>
                            </a:rPr>
                            <a:t>42</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nSpc>
                              <a:spcPct val="115000"/>
                            </a:lnSpc>
                            <a:spcAft>
                              <a:spcPts val="0"/>
                            </a:spcAft>
                          </a:pPr>
                          <a:r>
                            <a:rPr lang="pt-PT" sz="1300">
                              <a:effectLst/>
                              <a:latin typeface="Calibri" pitchFamily="34" charset="0"/>
                              <a:ea typeface="Calibri"/>
                              <a:cs typeface="Times New Roman"/>
                            </a:rPr>
                            <a:t>Portugal</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ea typeface="Calibri"/>
                              <a:cs typeface="Times New Roman"/>
                            </a:rPr>
                            <a:t>29.6</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ea typeface="Calibri"/>
                              <a:cs typeface="Times New Roman"/>
                            </a:rPr>
                            <a:t>-151.2</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ea typeface="Calibri"/>
                              <a:cs typeface="Times New Roman"/>
                            </a:rPr>
                            <a:t>154.4</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a:effectLst/>
                              <a:latin typeface="Calibri" pitchFamily="34" charset="0"/>
                              <a:ea typeface="Calibri"/>
                              <a:cs typeface="Times New Roman"/>
                            </a:rPr>
                            <a:t>-12.2</a:t>
                          </a:r>
                        </a:p>
                      </a:txBody>
                      <a:tcPr marL="68580" marR="68580" marT="0" marB="0" anchor="ctr">
                        <a:lnT w="12700" cap="flat" cmpd="sng" algn="ctr">
                          <a:solidFill>
                            <a:schemeClr val="accent5"/>
                          </a:solidFill>
                          <a:prstDash val="solid"/>
                          <a:round/>
                          <a:headEnd type="none" w="med" len="med"/>
                          <a:tailEnd type="none" w="med" len="med"/>
                        </a:lnT>
                      </a:tcPr>
                    </a:tc>
                    <a:tc>
                      <a:txBody>
                        <a:bodyPr/>
                        <a:lstStyle/>
                        <a:p>
                          <a:pPr algn="ctr">
                            <a:lnSpc>
                              <a:spcPct val="115000"/>
                            </a:lnSpc>
                            <a:spcAft>
                              <a:spcPts val="0"/>
                            </a:spcAft>
                          </a:pPr>
                          <a:r>
                            <a:rPr lang="pt-PT" sz="1300" dirty="0">
                              <a:effectLst/>
                              <a:latin typeface="Calibri" pitchFamily="34" charset="0"/>
                              <a:ea typeface="Calibri"/>
                              <a:cs typeface="Times New Roman"/>
                            </a:rPr>
                            <a:t>108.9</a:t>
                          </a:r>
                        </a:p>
                      </a:txBody>
                      <a:tcPr marL="68580" marR="68580" marT="0" marB="0" anchor="ctr">
                        <a:lnT w="12700" cap="flat" cmpd="sng" algn="ctr">
                          <a:solidFill>
                            <a:schemeClr val="accent5"/>
                          </a:solidFill>
                          <a:prstDash val="solid"/>
                          <a:round/>
                          <a:headEnd type="none" w="med" len="med"/>
                          <a:tailEnd type="none" w="med" len="med"/>
                        </a:lnT>
                      </a:tcPr>
                    </a:tc>
                  </a:tr>
                </a:tbl>
              </a:graphicData>
            </a:graphic>
          </p:graphicFrame>
        </mc:Fallback>
      </mc:AlternateContent>
      <p:sp>
        <p:nvSpPr>
          <p:cNvPr id="8" name="Rectângulo 7"/>
          <p:cNvSpPr/>
          <p:nvPr/>
        </p:nvSpPr>
        <p:spPr>
          <a:xfrm>
            <a:off x="467544" y="1484784"/>
            <a:ext cx="9217024" cy="400110"/>
          </a:xfrm>
          <a:prstGeom prst="rect">
            <a:avLst/>
          </a:prstGeom>
        </p:spPr>
        <p:txBody>
          <a:bodyPr wrap="square">
            <a:spAutoFit/>
          </a:bodyPr>
          <a:lstStyle/>
          <a:p>
            <a:r>
              <a:rPr lang="en-GB" sz="2000" b="1" dirty="0">
                <a:latin typeface="Calibri" pitchFamily="34" charset="0"/>
              </a:rPr>
              <a:t>Table 3: </a:t>
            </a:r>
            <a:r>
              <a:rPr lang="en-GB" sz="2000" dirty="0">
                <a:latin typeface="Calibri" pitchFamily="34" charset="0"/>
              </a:rPr>
              <a:t>Contribution of the four components to the centrality index – 1st method</a:t>
            </a:r>
            <a:endParaRPr lang="pt-PT" sz="2000" dirty="0">
              <a:latin typeface="Calibri" pitchFamily="34" charset="0"/>
            </a:endParaRPr>
          </a:p>
        </p:txBody>
      </p:sp>
    </p:spTree>
    <p:extLst>
      <p:ext uri="{BB962C8B-B14F-4D97-AF65-F5344CB8AC3E}">
        <p14:creationId xmlns:p14="http://schemas.microsoft.com/office/powerpoint/2010/main" xmlns="" val="3086890582"/>
      </p:ext>
    </p:extLst>
  </p:cSld>
  <p:clrMapOvr>
    <a:masterClrMapping/>
  </p:clrMapOvr>
  <mc:AlternateContent xmlns:mc="http://schemas.openxmlformats.org/markup-compatibility/2006">
    <mc:Choice xmlns:p14="http://schemas.microsoft.com/office/powerpoint/2010/main" xmlns="" Requires="p14">
      <p:transition spd="slow" p14:dur="1250">
        <p:pull dir="ru"/>
      </p:transition>
    </mc:Choice>
    <mc:Fallback>
      <p:transition spd="slow">
        <p:pull dir="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88640"/>
            <a:ext cx="8229600" cy="1143000"/>
          </a:xfrm>
        </p:spPr>
        <p:txBody>
          <a:bodyPr>
            <a:noAutofit/>
          </a:bodyPr>
          <a:lstStyle/>
          <a:p>
            <a:r>
              <a:rPr lang="en-US" sz="2400" b="1" dirty="0" smtClean="0"/>
              <a:t>Channels </a:t>
            </a:r>
            <a:r>
              <a:rPr lang="en-US" sz="2400" b="1" dirty="0"/>
              <a:t>through which a firm may benefit </a:t>
            </a:r>
            <a:r>
              <a:rPr lang="en-US" sz="2400" b="1" dirty="0" smtClean="0"/>
              <a:t>from linkages </a:t>
            </a:r>
            <a:r>
              <a:rPr lang="en-US" sz="2400" b="1" dirty="0"/>
              <a:t>with firms closely located </a:t>
            </a:r>
            <a:endParaRPr lang="pt-PT" sz="2400" b="1" dirty="0"/>
          </a:p>
        </p:txBody>
      </p:sp>
      <p:sp>
        <p:nvSpPr>
          <p:cNvPr id="3" name="Marcador de Posição de Conteúdo 2"/>
          <p:cNvSpPr>
            <a:spLocks noGrp="1"/>
          </p:cNvSpPr>
          <p:nvPr>
            <p:ph idx="1"/>
          </p:nvPr>
        </p:nvSpPr>
        <p:spPr>
          <a:xfrm>
            <a:off x="457200" y="1340768"/>
            <a:ext cx="8229600" cy="4785395"/>
          </a:xfrm>
        </p:spPr>
        <p:txBody>
          <a:bodyPr>
            <a:normAutofit fontScale="92500" lnSpcReduction="20000"/>
          </a:bodyPr>
          <a:lstStyle/>
          <a:p>
            <a:r>
              <a:rPr lang="en-US" dirty="0" smtClean="0">
                <a:solidFill>
                  <a:srgbClr val="002060"/>
                </a:solidFill>
              </a:rPr>
              <a:t>Intra-industry agglomeration: </a:t>
            </a:r>
            <a:r>
              <a:rPr lang="en-US" dirty="0" smtClean="0"/>
              <a:t>demonstration/imitation, labor </a:t>
            </a:r>
            <a:r>
              <a:rPr lang="en-US" dirty="0"/>
              <a:t>mobility and competition. </a:t>
            </a:r>
            <a:endParaRPr lang="en-US" dirty="0" smtClean="0"/>
          </a:p>
          <a:p>
            <a:pPr>
              <a:buNone/>
            </a:pPr>
            <a:endParaRPr lang="en-US" dirty="0" smtClean="0"/>
          </a:p>
          <a:p>
            <a:r>
              <a:rPr lang="en-US" dirty="0" smtClean="0">
                <a:solidFill>
                  <a:srgbClr val="002060"/>
                </a:solidFill>
              </a:rPr>
              <a:t>Inter-industry </a:t>
            </a:r>
            <a:r>
              <a:rPr lang="en-US" dirty="0" err="1" smtClean="0">
                <a:solidFill>
                  <a:srgbClr val="002060"/>
                </a:solidFill>
              </a:rPr>
              <a:t>agglomeration:</a:t>
            </a:r>
            <a:r>
              <a:rPr lang="en-US" dirty="0" err="1" smtClean="0"/>
              <a:t>Vertical</a:t>
            </a:r>
            <a:r>
              <a:rPr lang="en-US" dirty="0" smtClean="0"/>
              <a:t> relationships </a:t>
            </a:r>
            <a:r>
              <a:rPr lang="en-US" dirty="0"/>
              <a:t>that firms establish with suppliers (backward linkages) or customers of intermediate inputs produced by them (forward linkages</a:t>
            </a:r>
            <a:r>
              <a:rPr lang="en-US" dirty="0" smtClean="0"/>
              <a:t>).</a:t>
            </a:r>
          </a:p>
          <a:p>
            <a:endParaRPr lang="en-US" dirty="0" smtClean="0"/>
          </a:p>
          <a:p>
            <a:pPr>
              <a:buNone/>
            </a:pPr>
            <a:r>
              <a:rPr lang="en-US" dirty="0" smtClean="0"/>
              <a:t>    </a:t>
            </a:r>
            <a:r>
              <a:rPr lang="en-US" sz="2800" dirty="0" smtClean="0">
                <a:solidFill>
                  <a:srgbClr val="0070C0"/>
                </a:solidFill>
              </a:rPr>
              <a:t>The two effects will be considered both in the region of location of the sector under analysis and in the other regions related to it. </a:t>
            </a:r>
          </a:p>
          <a:p>
            <a:endParaRPr lang="pt-PT" dirty="0"/>
          </a:p>
          <a:p>
            <a:endParaRPr lang="pt-P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The</a:t>
            </a:r>
            <a:r>
              <a:rPr lang="pt-PT" dirty="0" smtClean="0"/>
              <a:t> </a:t>
            </a:r>
            <a:r>
              <a:rPr lang="pt-PT" dirty="0" err="1" smtClean="0"/>
              <a:t>novelty</a:t>
            </a:r>
            <a:r>
              <a:rPr lang="pt-PT" dirty="0" smtClean="0"/>
              <a:t> of </a:t>
            </a:r>
            <a:r>
              <a:rPr lang="pt-PT" dirty="0" err="1" smtClean="0"/>
              <a:t>our</a:t>
            </a:r>
            <a:r>
              <a:rPr lang="pt-PT" dirty="0" smtClean="0"/>
              <a:t> </a:t>
            </a:r>
            <a:r>
              <a:rPr lang="pt-PT" dirty="0" err="1" smtClean="0"/>
              <a:t>index</a:t>
            </a:r>
            <a:endParaRPr lang="pt-PT" dirty="0"/>
          </a:p>
        </p:txBody>
      </p:sp>
      <p:sp>
        <p:nvSpPr>
          <p:cNvPr id="3" name="Marcador de Posição de Conteúdo 2"/>
          <p:cNvSpPr>
            <a:spLocks noGrp="1"/>
          </p:cNvSpPr>
          <p:nvPr>
            <p:ph idx="1"/>
          </p:nvPr>
        </p:nvSpPr>
        <p:spPr/>
        <p:txBody>
          <a:bodyPr>
            <a:normAutofit/>
          </a:bodyPr>
          <a:lstStyle/>
          <a:p>
            <a:r>
              <a:rPr lang="en-US" dirty="0" smtClean="0"/>
              <a:t>The </a:t>
            </a:r>
            <a:r>
              <a:rPr lang="en-US" dirty="0"/>
              <a:t>definition of </a:t>
            </a:r>
            <a:r>
              <a:rPr lang="en-US" dirty="0" smtClean="0"/>
              <a:t>“economic size” </a:t>
            </a:r>
            <a:r>
              <a:rPr lang="en-US" dirty="0"/>
              <a:t>takes into consideration </a:t>
            </a:r>
            <a:r>
              <a:rPr lang="en-US" dirty="0" smtClean="0"/>
              <a:t>both intra </a:t>
            </a:r>
            <a:r>
              <a:rPr lang="en-US" dirty="0"/>
              <a:t>and inter-</a:t>
            </a:r>
            <a:r>
              <a:rPr lang="en-US" dirty="0" err="1"/>
              <a:t>sectoral</a:t>
            </a:r>
            <a:r>
              <a:rPr lang="en-US" dirty="0"/>
              <a:t> effects. </a:t>
            </a:r>
            <a:endParaRPr lang="en-US" dirty="0" smtClean="0"/>
          </a:p>
          <a:p>
            <a:pPr>
              <a:buNone/>
            </a:pPr>
            <a:endParaRPr lang="en-US" dirty="0" smtClean="0"/>
          </a:p>
          <a:p>
            <a:r>
              <a:rPr lang="en-US" dirty="0" smtClean="0"/>
              <a:t>We use a </a:t>
            </a:r>
            <a:r>
              <a:rPr lang="en-US" dirty="0" err="1" smtClean="0"/>
              <a:t>sectoral</a:t>
            </a:r>
            <a:r>
              <a:rPr lang="en-US" dirty="0" smtClean="0"/>
              <a:t> approach</a:t>
            </a:r>
          </a:p>
          <a:p>
            <a:endParaRPr lang="pt-P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An index with a  double reading </a:t>
            </a:r>
            <a:endParaRPr lang="pt-PT" dirty="0"/>
          </a:p>
        </p:txBody>
      </p:sp>
      <p:sp>
        <p:nvSpPr>
          <p:cNvPr id="3" name="Marcador de Posição de Conteúdo 2"/>
          <p:cNvSpPr>
            <a:spLocks noGrp="1"/>
          </p:cNvSpPr>
          <p:nvPr>
            <p:ph idx="1"/>
          </p:nvPr>
        </p:nvSpPr>
        <p:spPr/>
        <p:txBody>
          <a:bodyPr>
            <a:normAutofit fontScale="92500" lnSpcReduction="10000"/>
          </a:bodyPr>
          <a:lstStyle/>
          <a:p>
            <a:pPr>
              <a:buNone/>
            </a:pPr>
            <a:r>
              <a:rPr lang="en-US" dirty="0" smtClean="0"/>
              <a:t>     It allows </a:t>
            </a:r>
            <a:r>
              <a:rPr lang="en-US" dirty="0"/>
              <a:t>to </a:t>
            </a:r>
            <a:r>
              <a:rPr lang="en-US" dirty="0" smtClean="0"/>
              <a:t>identify:</a:t>
            </a:r>
          </a:p>
          <a:p>
            <a:pPr>
              <a:buNone/>
            </a:pPr>
            <a:endParaRPr lang="en-US" dirty="0" smtClean="0"/>
          </a:p>
          <a:p>
            <a:r>
              <a:rPr lang="en-US" dirty="0" smtClean="0"/>
              <a:t>The </a:t>
            </a:r>
            <a:r>
              <a:rPr lang="en-US" dirty="0"/>
              <a:t>sectors in which the region has a higher/lower degree of </a:t>
            </a:r>
            <a:r>
              <a:rPr lang="en-US" dirty="0" smtClean="0"/>
              <a:t>centrality</a:t>
            </a:r>
            <a:r>
              <a:rPr lang="en-US" dirty="0" smtClean="0">
                <a:solidFill>
                  <a:schemeClr val="accent2"/>
                </a:solidFill>
              </a:rPr>
              <a:t>    </a:t>
            </a:r>
            <a:endParaRPr lang="pt-PT" dirty="0" smtClean="0">
              <a:solidFill>
                <a:schemeClr val="accent2"/>
              </a:solidFill>
            </a:endParaRPr>
          </a:p>
          <a:p>
            <a:endParaRPr lang="en-US" dirty="0" smtClean="0"/>
          </a:p>
          <a:p>
            <a:r>
              <a:rPr lang="en-US" dirty="0" smtClean="0"/>
              <a:t>The </a:t>
            </a:r>
            <a:r>
              <a:rPr lang="en-US" dirty="0"/>
              <a:t>regions with a greater degree of centrality in this sector. </a:t>
            </a:r>
            <a:endParaRPr lang="en-US" dirty="0" smtClean="0"/>
          </a:p>
          <a:p>
            <a:endParaRPr lang="en-US" dirty="0" smtClean="0"/>
          </a:p>
          <a:p>
            <a:pPr>
              <a:buNone/>
            </a:pPr>
            <a:r>
              <a:rPr lang="en-US" sz="2200" dirty="0" smtClean="0"/>
              <a:t>      </a:t>
            </a:r>
            <a:r>
              <a:rPr lang="en-US" sz="2200" dirty="0" smtClean="0">
                <a:solidFill>
                  <a:srgbClr val="7030A0"/>
                </a:solidFill>
              </a:rPr>
              <a:t>To illustrate the method, we include an example for the Portuguese economy at the county level (275 regional units).  </a:t>
            </a:r>
            <a:endParaRPr lang="pt-PT" sz="2200" dirty="0" smtClean="0">
              <a:solidFill>
                <a:srgbClr val="7030A0"/>
              </a:solidFill>
            </a:endParaRPr>
          </a:p>
          <a:p>
            <a:endParaRPr lang="en-US" dirty="0" smtClean="0"/>
          </a:p>
          <a:p>
            <a:endParaRPr lang="pt-P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The</a:t>
            </a:r>
            <a:r>
              <a:rPr lang="pt-PT" dirty="0" smtClean="0"/>
              <a:t> “</a:t>
            </a:r>
            <a:r>
              <a:rPr lang="pt-PT" dirty="0" err="1" smtClean="0"/>
              <a:t>family</a:t>
            </a:r>
            <a:r>
              <a:rPr lang="pt-PT" dirty="0" smtClean="0"/>
              <a:t>” of </a:t>
            </a:r>
            <a:r>
              <a:rPr lang="pt-PT" dirty="0" err="1" smtClean="0"/>
              <a:t>our</a:t>
            </a:r>
            <a:r>
              <a:rPr lang="pt-PT" dirty="0" smtClean="0"/>
              <a:t> </a:t>
            </a:r>
            <a:r>
              <a:rPr lang="pt-PT" dirty="0" err="1" smtClean="0"/>
              <a:t>index</a:t>
            </a:r>
            <a:endParaRPr lang="pt-PT" dirty="0"/>
          </a:p>
        </p:txBody>
      </p:sp>
      <p:sp>
        <p:nvSpPr>
          <p:cNvPr id="3" name="Marcador de Posição de Conteúdo 2"/>
          <p:cNvSpPr>
            <a:spLocks noGrp="1"/>
          </p:cNvSpPr>
          <p:nvPr>
            <p:ph idx="1"/>
          </p:nvPr>
        </p:nvSpPr>
        <p:spPr/>
        <p:txBody>
          <a:bodyPr>
            <a:normAutofit fontScale="85000" lnSpcReduction="20000"/>
          </a:bodyPr>
          <a:lstStyle/>
          <a:p>
            <a:pPr>
              <a:buNone/>
            </a:pPr>
            <a:r>
              <a:rPr lang="en-US" dirty="0" smtClean="0"/>
              <a:t>     The  indicators available in the literature to encapsulate the real spatial economy fall  into two broad types: </a:t>
            </a:r>
          </a:p>
          <a:p>
            <a:endParaRPr lang="en-US" dirty="0" smtClean="0"/>
          </a:p>
          <a:p>
            <a:pPr>
              <a:buNone/>
            </a:pPr>
            <a:r>
              <a:rPr lang="en-US" dirty="0" smtClean="0"/>
              <a:t>     a group that measures the degree of concentration (agglomeration) of economic activity in a location unit;</a:t>
            </a:r>
          </a:p>
          <a:p>
            <a:pPr>
              <a:buNone/>
            </a:pPr>
            <a:r>
              <a:rPr lang="en-US" dirty="0" smtClean="0"/>
              <a:t>  </a:t>
            </a:r>
          </a:p>
          <a:p>
            <a:pPr>
              <a:buNone/>
            </a:pPr>
            <a:r>
              <a:rPr lang="en-US" dirty="0" smtClean="0"/>
              <a:t>     a  group comprising accessibility and </a:t>
            </a:r>
            <a:r>
              <a:rPr lang="en-US" dirty="0" err="1" smtClean="0"/>
              <a:t>peripherality</a:t>
            </a:r>
            <a:r>
              <a:rPr lang="en-US" dirty="0" smtClean="0"/>
              <a:t> (identical to low accessibility) indices, aiming to describe a particular location taking into account “opportunities, activities or assets in other areas and the area itself” (Wegener et al., 2002).</a:t>
            </a:r>
            <a:endParaRPr lang="pt-PT" dirty="0" smtClean="0"/>
          </a:p>
          <a:p>
            <a:endParaRPr lang="pt-PT" dirty="0"/>
          </a:p>
        </p:txBody>
      </p:sp>
      <p:sp>
        <p:nvSpPr>
          <p:cNvPr id="5" name="Seta para a direita 4"/>
          <p:cNvSpPr/>
          <p:nvPr/>
        </p:nvSpPr>
        <p:spPr>
          <a:xfrm>
            <a:off x="251520" y="3140968"/>
            <a:ext cx="6183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Seta para a direita 5"/>
          <p:cNvSpPr/>
          <p:nvPr/>
        </p:nvSpPr>
        <p:spPr>
          <a:xfrm>
            <a:off x="251520" y="4293096"/>
            <a:ext cx="6183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Why</a:t>
            </a:r>
            <a:r>
              <a:rPr lang="pt-PT" dirty="0" smtClean="0"/>
              <a:t> </a:t>
            </a:r>
            <a:r>
              <a:rPr lang="pt-PT" dirty="0" err="1" smtClean="0"/>
              <a:t>measuring</a:t>
            </a:r>
            <a:r>
              <a:rPr lang="pt-PT" dirty="0" smtClean="0"/>
              <a:t> </a:t>
            </a:r>
            <a:r>
              <a:rPr lang="pt-PT" dirty="0" err="1" smtClean="0"/>
              <a:t>accessibility</a:t>
            </a:r>
            <a:r>
              <a:rPr lang="pt-PT" dirty="0" smtClean="0"/>
              <a:t>? </a:t>
            </a:r>
            <a:endParaRPr lang="pt-PT" dirty="0"/>
          </a:p>
        </p:txBody>
      </p:sp>
      <p:sp>
        <p:nvSpPr>
          <p:cNvPr id="3" name="Marcador de Posição de Conteúdo 2"/>
          <p:cNvSpPr>
            <a:spLocks noGrp="1"/>
          </p:cNvSpPr>
          <p:nvPr>
            <p:ph idx="1"/>
          </p:nvPr>
        </p:nvSpPr>
        <p:spPr/>
        <p:txBody>
          <a:bodyPr>
            <a:normAutofit/>
          </a:bodyPr>
          <a:lstStyle/>
          <a:p>
            <a:r>
              <a:rPr lang="en-GB" dirty="0" smtClean="0"/>
              <a:t>The concept of accessibility explicitly incorporates and quantifies the external influence</a:t>
            </a:r>
            <a:r>
              <a:rPr lang="en-GB" i="1" dirty="0" smtClean="0"/>
              <a:t>.  </a:t>
            </a:r>
          </a:p>
          <a:p>
            <a:pPr>
              <a:buNone/>
            </a:pPr>
            <a:r>
              <a:rPr lang="en-GB" i="1" dirty="0" smtClean="0"/>
              <a:t> </a:t>
            </a:r>
          </a:p>
          <a:p>
            <a:r>
              <a:rPr lang="en-GB" dirty="0" smtClean="0"/>
              <a:t>A picture of the factors that constitute an obstacle to an easier access to the markets is valuable knowledge for policy actors. </a:t>
            </a:r>
            <a:endParaRPr lang="pt-PT" dirty="0" smtClean="0"/>
          </a:p>
          <a:p>
            <a:pPr>
              <a:buNone/>
            </a:pPr>
            <a:r>
              <a:rPr lang="en-GB" i="1" dirty="0" smtClean="0"/>
              <a:t> </a:t>
            </a:r>
            <a:endParaRPr lang="pt-PT" dirty="0" smtClean="0"/>
          </a:p>
          <a:p>
            <a:endParaRPr lang="pt-P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smtClean="0"/>
              <a:t>Acessibilidade </a:t>
            </a:r>
            <a:r>
              <a:rPr lang="pt-PT" dirty="0"/>
              <a:t>aos M</a:t>
            </a:r>
            <a:r>
              <a:rPr lang="pt-PT" dirty="0" smtClean="0"/>
              <a:t>ercados</a:t>
            </a:r>
            <a:endParaRPr lang="pt-PT" dirty="0"/>
          </a:p>
        </p:txBody>
      </p:sp>
      <p:sp>
        <p:nvSpPr>
          <p:cNvPr id="3" name="Marcador de Posição de Conteúdo 2"/>
          <p:cNvSpPr>
            <a:spLocks noGrp="1"/>
          </p:cNvSpPr>
          <p:nvPr>
            <p:ph idx="1"/>
          </p:nvPr>
        </p:nvSpPr>
        <p:spPr/>
        <p:txBody>
          <a:bodyPr/>
          <a:lstStyle/>
          <a:p>
            <a:pPr marL="0" indent="0" algn="ctr">
              <a:buNone/>
            </a:pPr>
            <a:r>
              <a:rPr lang="pt-PT" b="1" dirty="0" smtClean="0">
                <a:solidFill>
                  <a:srgbClr val="0070C0"/>
                </a:solidFill>
              </a:rPr>
              <a:t>Serve para analisar a localização ótima:</a:t>
            </a:r>
            <a:endParaRPr lang="pt-PT" b="1" dirty="0">
              <a:solidFill>
                <a:srgbClr val="0070C0"/>
              </a:solidFill>
            </a:endParaRPr>
          </a:p>
        </p:txBody>
      </p:sp>
      <p:sp>
        <p:nvSpPr>
          <p:cNvPr id="4" name="Marcador de Posição do Rodapé 3"/>
          <p:cNvSpPr>
            <a:spLocks noGrp="1"/>
          </p:cNvSpPr>
          <p:nvPr>
            <p:ph type="ftr" sz="quarter" idx="11"/>
          </p:nvPr>
        </p:nvSpPr>
        <p:spPr/>
        <p:txBody>
          <a:bodyPr/>
          <a:lstStyle/>
          <a:p>
            <a:r>
              <a:rPr lang="pt-PT" dirty="0" smtClean="0"/>
              <a:t>Métodos de Investigação em Economia Internacional</a:t>
            </a:r>
            <a:endParaRPr lang="pt-PT" dirty="0"/>
          </a:p>
        </p:txBody>
      </p:sp>
      <p:sp>
        <p:nvSpPr>
          <p:cNvPr id="5" name="Marcador de Posição do Número do Diapositivo 4"/>
          <p:cNvSpPr>
            <a:spLocks noGrp="1"/>
          </p:cNvSpPr>
          <p:nvPr>
            <p:ph type="sldNum" sz="quarter" idx="12"/>
          </p:nvPr>
        </p:nvSpPr>
        <p:spPr/>
        <p:txBody>
          <a:bodyPr/>
          <a:lstStyle/>
          <a:p>
            <a:fld id="{7EB0CABA-910C-4FFD-A7C0-B75B8F5D470C}" type="slidenum">
              <a:rPr lang="pt-PT" smtClean="0"/>
              <a:pPr/>
              <a:t>9</a:t>
            </a:fld>
            <a:endParaRPr lang="pt-PT" dirty="0"/>
          </a:p>
        </p:txBody>
      </p:sp>
      <p:graphicFrame>
        <p:nvGraphicFramePr>
          <p:cNvPr id="7" name="Diagrama 6"/>
          <p:cNvGraphicFramePr/>
          <p:nvPr>
            <p:extLst>
              <p:ext uri="{D42A27DB-BD31-4B8C-83A1-F6EECF244321}">
                <p14:modId xmlns:p14="http://schemas.microsoft.com/office/powerpoint/2010/main" xmlns="" val="4217516021"/>
              </p:ext>
            </p:extLst>
          </p:nvPr>
        </p:nvGraphicFramePr>
        <p:xfrm>
          <a:off x="827584" y="2420888"/>
          <a:ext cx="7416824" cy="2536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ixaDeTexto 7"/>
          <p:cNvSpPr txBox="1"/>
          <p:nvPr/>
        </p:nvSpPr>
        <p:spPr>
          <a:xfrm>
            <a:off x="467544" y="5360729"/>
            <a:ext cx="8424936" cy="437043"/>
          </a:xfrm>
          <a:prstGeom prst="rect">
            <a:avLst/>
          </a:prstGeom>
          <a:noFill/>
        </p:spPr>
        <p:txBody>
          <a:bodyPr wrap="square" rtlCol="0">
            <a:spAutoFit/>
          </a:bodyPr>
          <a:lstStyle/>
          <a:p>
            <a:pPr>
              <a:lnSpc>
                <a:spcPct val="120000"/>
              </a:lnSpc>
            </a:pPr>
            <a:r>
              <a:rPr lang="pt-PT" sz="2000" b="1" dirty="0" smtClean="0">
                <a:solidFill>
                  <a:srgbClr val="00B050"/>
                </a:solidFill>
                <a:latin typeface="Calibri" pitchFamily="34" charset="0"/>
              </a:rPr>
              <a:t>No fundo, responder a: “qual a região que assegura melhor acesso às outras?”</a:t>
            </a:r>
          </a:p>
        </p:txBody>
      </p:sp>
    </p:spTree>
    <p:extLst>
      <p:ext uri="{BB962C8B-B14F-4D97-AF65-F5344CB8AC3E}">
        <p14:creationId xmlns:p14="http://schemas.microsoft.com/office/powerpoint/2010/main" xmlns="" val="2438252904"/>
      </p:ext>
    </p:extLst>
  </p:cSld>
  <p:clrMapOvr>
    <a:masterClrMapping/>
  </p:clrMapOvr>
  <p:transition spd="slow">
    <p:pull dir="ru"/>
  </p:transition>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2206</Words>
  <Application>Microsoft Office PowerPoint</Application>
  <PresentationFormat>Apresentação no Ecrã (4:3)</PresentationFormat>
  <Paragraphs>344</Paragraphs>
  <Slides>30</Slides>
  <Notes>0</Notes>
  <HiddenSlides>0</HiddenSlides>
  <MMClips>0</MMClips>
  <ScaleCrop>false</ScaleCrop>
  <HeadingPairs>
    <vt:vector size="4" baseType="variant">
      <vt:variant>
        <vt:lpstr>Tema</vt:lpstr>
      </vt:variant>
      <vt:variant>
        <vt:i4>1</vt:i4>
      </vt:variant>
      <vt:variant>
        <vt:lpstr>Títulos dos diapositivos</vt:lpstr>
      </vt:variant>
      <vt:variant>
        <vt:i4>30</vt:i4>
      </vt:variant>
    </vt:vector>
  </HeadingPairs>
  <TitlesOfParts>
    <vt:vector size="31" baseType="lpstr">
      <vt:lpstr>Tema do Office</vt:lpstr>
      <vt:lpstr>Spatial Centrality: an approach with sectoral linkages </vt:lpstr>
      <vt:lpstr>Purpose</vt:lpstr>
      <vt:lpstr>Centralidade Económica e Geográfica</vt:lpstr>
      <vt:lpstr>Channels through which a firm may benefit from linkages with firms closely located </vt:lpstr>
      <vt:lpstr>The novelty of our index</vt:lpstr>
      <vt:lpstr>An index with a  double reading </vt:lpstr>
      <vt:lpstr>The “family” of our index</vt:lpstr>
      <vt:lpstr>Why measuring accessibility? </vt:lpstr>
      <vt:lpstr>Acessibilidade aos Mercados</vt:lpstr>
      <vt:lpstr>The “paternity” of our index </vt:lpstr>
      <vt:lpstr>Diapositivo 11</vt:lpstr>
      <vt:lpstr>The index</vt:lpstr>
      <vt:lpstr>First term: horizontal internal component</vt:lpstr>
      <vt:lpstr>Second term: horizontal external component</vt:lpstr>
      <vt:lpstr>Third term: backward internal component  (proximity to suppliers)</vt:lpstr>
      <vt:lpstr>Fourth term: backward external component  (proximity to suppliers)</vt:lpstr>
      <vt:lpstr>Fifth term: forward internal component  (proximity to buyers)</vt:lpstr>
      <vt:lpstr>Sixth term: forward external component ( proximity to buyers)</vt:lpstr>
      <vt:lpstr>Empirical example</vt:lpstr>
      <vt:lpstr>Presentation of results</vt:lpstr>
      <vt:lpstr>Centrality by components in Porto </vt:lpstr>
      <vt:lpstr>Diapositivo 22</vt:lpstr>
      <vt:lpstr>Centrality by components in sector 18 (wearing apparel, dressing and dyeing of fur)</vt:lpstr>
      <vt:lpstr>Diapositivo 24</vt:lpstr>
      <vt:lpstr>Centrality by components in sector 29 (machinery and equipment n.e.c)</vt:lpstr>
      <vt:lpstr>Diapositivo 26</vt:lpstr>
      <vt:lpstr>Centrality by components in specific sectors-global evaluation</vt:lpstr>
      <vt:lpstr>The way forward to improve the index</vt:lpstr>
      <vt:lpstr>Centralidade económica e geográfica por países</vt:lpstr>
      <vt:lpstr> Centralidade Económica e Geográfica por países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Centrality: an approach with sectoral linkages</dc:title>
  <dc:creator>Paula</dc:creator>
  <cp:lastModifiedBy>Paula</cp:lastModifiedBy>
  <cp:revision>13</cp:revision>
  <dcterms:created xsi:type="dcterms:W3CDTF">2014-07-05T01:35:16Z</dcterms:created>
  <dcterms:modified xsi:type="dcterms:W3CDTF">2015-04-27T14:14:45Z</dcterms:modified>
</cp:coreProperties>
</file>